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685" y="408161"/>
            <a:ext cx="5637046" cy="55054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59" y="1069898"/>
            <a:ext cx="3366389" cy="8974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8748" y="-101678"/>
            <a:ext cx="7628255" cy="236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966" y="44576"/>
            <a:ext cx="8694420" cy="63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750" y="1151928"/>
            <a:ext cx="8470900" cy="4196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946497" y="6435572"/>
            <a:ext cx="1353827" cy="40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924048" y="6435572"/>
            <a:ext cx="147319" cy="25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6.jpg"/><Relationship Id="rId8" Type="http://schemas.openxmlformats.org/officeDocument/2006/relationships/image" Target="../media/image37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8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9.jpg"/><Relationship Id="rId8" Type="http://schemas.openxmlformats.org/officeDocument/2006/relationships/image" Target="../media/image4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41.jpg"/><Relationship Id="rId8" Type="http://schemas.openxmlformats.org/officeDocument/2006/relationships/image" Target="../media/image42.jpg"/><Relationship Id="rId9" Type="http://schemas.openxmlformats.org/officeDocument/2006/relationships/image" Target="../media/image43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44.jpg"/><Relationship Id="rId8" Type="http://schemas.openxmlformats.org/officeDocument/2006/relationships/image" Target="../media/image45.jpg"/><Relationship Id="rId9" Type="http://schemas.openxmlformats.org/officeDocument/2006/relationships/image" Target="../media/image46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47.jpg"/><Relationship Id="rId8" Type="http://schemas.openxmlformats.org/officeDocument/2006/relationships/image" Target="../media/image4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49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50.png"/><Relationship Id="rId8" Type="http://schemas.openxmlformats.org/officeDocument/2006/relationships/image" Target="../media/image5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52.png"/><Relationship Id="rId8" Type="http://schemas.openxmlformats.org/officeDocument/2006/relationships/image" Target="../media/image53.jpg"/><Relationship Id="rId9" Type="http://schemas.openxmlformats.org/officeDocument/2006/relationships/image" Target="../media/image54.jpg"/><Relationship Id="rId10" Type="http://schemas.openxmlformats.org/officeDocument/2006/relationships/image" Target="../media/image55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56.jp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60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61.jpg"/><Relationship Id="rId8" Type="http://schemas.openxmlformats.org/officeDocument/2006/relationships/image" Target="../media/image62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63.jpg"/><Relationship Id="rId8" Type="http://schemas.openxmlformats.org/officeDocument/2006/relationships/image" Target="../media/image64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65.jpg"/><Relationship Id="rId8" Type="http://schemas.openxmlformats.org/officeDocument/2006/relationships/image" Target="../media/image66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67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73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hyperlink" Target="http://WWW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6.png"/><Relationship Id="rId3" Type="http://schemas.openxmlformats.org/officeDocument/2006/relationships/image" Target="../media/image107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09.png"/><Relationship Id="rId4" Type="http://schemas.openxmlformats.org/officeDocument/2006/relationships/image" Target="../media/image112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3.png"/><Relationship Id="rId3" Type="http://schemas.openxmlformats.org/officeDocument/2006/relationships/image" Target="../media/image114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Relationship Id="rId3" Type="http://schemas.openxmlformats.org/officeDocument/2006/relationships/image" Target="../media/image109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09.png"/><Relationship Id="rId4" Type="http://schemas.openxmlformats.org/officeDocument/2006/relationships/image" Target="../media/image122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Relationship Id="rId3" Type="http://schemas.openxmlformats.org/officeDocument/2006/relationships/image" Target="../media/image109.png"/><Relationship Id="rId4" Type="http://schemas.openxmlformats.org/officeDocument/2006/relationships/image" Target="../media/image12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Relationship Id="rId3" Type="http://schemas.openxmlformats.org/officeDocument/2006/relationships/image" Target="../media/image109.png"/><Relationship Id="rId4" Type="http://schemas.openxmlformats.org/officeDocument/2006/relationships/image" Target="../media/image126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Relationship Id="rId3" Type="http://schemas.openxmlformats.org/officeDocument/2006/relationships/image" Target="../media/image109.png"/><Relationship Id="rId4" Type="http://schemas.openxmlformats.org/officeDocument/2006/relationships/image" Target="../media/image128.png"/><Relationship Id="rId5" Type="http://schemas.openxmlformats.org/officeDocument/2006/relationships/image" Target="../media/image129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9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jp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1.png"/><Relationship Id="rId3" Type="http://schemas.openxmlformats.org/officeDocument/2006/relationships/image" Target="../media/image134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54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jp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ng"/><Relationship Id="rId8" Type="http://schemas.openxmlformats.org/officeDocument/2006/relationships/image" Target="../media/image168.png"/><Relationship Id="rId9" Type="http://schemas.openxmlformats.org/officeDocument/2006/relationships/image" Target="../media/image169.png"/><Relationship Id="rId10" Type="http://schemas.openxmlformats.org/officeDocument/2006/relationships/image" Target="../media/image170.png"/><Relationship Id="rId11" Type="http://schemas.openxmlformats.org/officeDocument/2006/relationships/image" Target="../media/image171.png"/><Relationship Id="rId12" Type="http://schemas.openxmlformats.org/officeDocument/2006/relationships/image" Target="../media/image172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hyperlink" Target="http://WWW/" TargetMode="Externa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9" Type="http://schemas.openxmlformats.org/officeDocument/2006/relationships/image" Target="../media/image18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3.jpg"/><Relationship Id="rId8" Type="http://schemas.openxmlformats.org/officeDocument/2006/relationships/image" Target="../media/image174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5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hyperlink" Target="http://www.cbse.nic.in/" TargetMode="External"/><Relationship Id="rId8" Type="http://schemas.openxmlformats.org/officeDocument/2006/relationships/image" Target="../media/image176.png"/><Relationship Id="rId9" Type="http://schemas.openxmlformats.org/officeDocument/2006/relationships/image" Target="../media/image177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8.pn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9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80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81.jpg"/><Relationship Id="rId8" Type="http://schemas.openxmlformats.org/officeDocument/2006/relationships/hyperlink" Target="https://t.me/cbsecspsb" TargetMode="External"/><Relationship Id="rId9" Type="http://schemas.openxmlformats.org/officeDocument/2006/relationships/image" Target="../media/image182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3.pn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8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1059" y="135153"/>
            <a:ext cx="4685030" cy="17843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33070">
              <a:lnSpc>
                <a:spcPts val="9085"/>
              </a:lnSpc>
              <a:spcBef>
                <a:spcPts val="95"/>
              </a:spcBef>
              <a:tabLst>
                <a:tab pos="2415540" algn="l"/>
              </a:tabLst>
            </a:pPr>
            <a:r>
              <a:rPr dirty="0" sz="8000" spc="525" b="0">
                <a:solidFill>
                  <a:srgbClr val="943735"/>
                </a:solidFill>
                <a:latin typeface="Calibri"/>
                <a:cs typeface="Calibri"/>
              </a:rPr>
              <a:t>Y</a:t>
            </a:r>
            <a:r>
              <a:rPr dirty="0" sz="8000" spc="470" b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dirty="0" sz="8000" spc="-60" b="0">
                <a:solidFill>
                  <a:srgbClr val="943735"/>
                </a:solidFill>
                <a:latin typeface="Calibri"/>
                <a:cs typeface="Calibri"/>
              </a:rPr>
              <a:t>S</a:t>
            </a:r>
            <a:r>
              <a:rPr dirty="0" sz="8000" b="0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8000" spc="540" b="0">
                <a:solidFill>
                  <a:srgbClr val="943735"/>
                </a:solidFill>
                <a:latin typeface="Calibri"/>
                <a:cs typeface="Calibri"/>
              </a:rPr>
              <a:t>W</a:t>
            </a:r>
            <a:r>
              <a:rPr dirty="0" sz="8000" spc="-45" b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endParaRPr sz="8000">
              <a:latin typeface="Calibri"/>
              <a:cs typeface="Calibri"/>
            </a:endParaRPr>
          </a:p>
          <a:p>
            <a:pPr marL="12700">
              <a:lnSpc>
                <a:spcPts val="4765"/>
              </a:lnSpc>
            </a:pPr>
            <a:r>
              <a:rPr dirty="0" sz="4400" b="0">
                <a:solidFill>
                  <a:srgbClr val="E36C09"/>
                </a:solidFill>
                <a:latin typeface="Calibri"/>
                <a:cs typeface="Calibri"/>
              </a:rPr>
              <a:t>COMPUTER</a:t>
            </a:r>
            <a:r>
              <a:rPr dirty="0" sz="4400" spc="-245" b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E36C09"/>
                </a:solidFill>
                <a:latin typeface="Calibri"/>
                <a:cs typeface="Calibri"/>
              </a:rPr>
              <a:t>SCIENCE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3060141"/>
            <a:ext cx="6781800" cy="112298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126935" y="4419650"/>
            <a:ext cx="5433695" cy="2199005"/>
            <a:chOff x="3126935" y="4419650"/>
            <a:chExt cx="5433695" cy="219900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6935" y="4790950"/>
              <a:ext cx="4326177" cy="44746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7016" y="4419650"/>
              <a:ext cx="1193114" cy="134239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7991" y="5315711"/>
              <a:ext cx="2269109" cy="79079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4135" y="5827775"/>
              <a:ext cx="4536821" cy="79079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2668904" y="2490766"/>
            <a:ext cx="6228080" cy="3875404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070610">
              <a:lnSpc>
                <a:spcPct val="100000"/>
              </a:lnSpc>
              <a:spcBef>
                <a:spcPts val="805"/>
              </a:spcBef>
            </a:pPr>
            <a:r>
              <a:rPr dirty="0" sz="3200" b="1">
                <a:solidFill>
                  <a:srgbClr val="205868"/>
                </a:solidFill>
                <a:latin typeface="Calibri"/>
                <a:cs typeface="Calibri"/>
              </a:rPr>
              <a:t>XII</a:t>
            </a:r>
            <a:r>
              <a:rPr dirty="0" sz="3200" spc="15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05868"/>
                </a:solidFill>
                <a:latin typeface="Calibri"/>
                <a:cs typeface="Calibri"/>
              </a:rPr>
              <a:t>-</a:t>
            </a:r>
            <a:r>
              <a:rPr dirty="0" sz="3200" spc="15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205868"/>
                </a:solidFill>
                <a:latin typeface="Calibri"/>
                <a:cs typeface="Calibri"/>
              </a:rPr>
              <a:t>TERM-</a:t>
            </a:r>
            <a:r>
              <a:rPr dirty="0" sz="3200" b="1">
                <a:solidFill>
                  <a:srgbClr val="205868"/>
                </a:solidFill>
                <a:latin typeface="Calibri"/>
                <a:cs typeface="Calibri"/>
              </a:rPr>
              <a:t>2</a:t>
            </a:r>
            <a:r>
              <a:rPr dirty="0" sz="3200" spc="4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3200" spc="-30" b="1">
                <a:solidFill>
                  <a:srgbClr val="205868"/>
                </a:solidFill>
                <a:latin typeface="Calibri"/>
                <a:cs typeface="Calibri"/>
              </a:rPr>
              <a:t>(2021-</a:t>
            </a:r>
            <a:r>
              <a:rPr dirty="0" sz="3200" spc="-10" b="1">
                <a:solidFill>
                  <a:srgbClr val="205868"/>
                </a:solidFill>
                <a:latin typeface="Calibri"/>
                <a:cs typeface="Calibri"/>
              </a:rPr>
              <a:t>2022)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247390" algn="l"/>
              </a:tabLst>
            </a:pP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C</a:t>
            </a:r>
            <a:r>
              <a:rPr dirty="0" sz="4000" spc="-34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O</a:t>
            </a:r>
            <a:r>
              <a:rPr dirty="0" sz="4000" spc="-31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M</a:t>
            </a:r>
            <a:r>
              <a:rPr dirty="0" sz="4000" spc="-31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P</a:t>
            </a:r>
            <a:r>
              <a:rPr dirty="0" sz="4000" spc="-305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U</a:t>
            </a:r>
            <a:r>
              <a:rPr dirty="0" sz="4000" spc="-31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T</a:t>
            </a:r>
            <a:r>
              <a:rPr dirty="0" sz="4000" spc="-30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E</a:t>
            </a:r>
            <a:r>
              <a:rPr dirty="0" sz="4000" spc="-32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spc="-50" b="1">
                <a:solidFill>
                  <a:srgbClr val="205868"/>
                </a:solidFill>
                <a:latin typeface="Calibri"/>
                <a:cs typeface="Calibri"/>
              </a:rPr>
              <a:t>R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	N</a:t>
            </a:r>
            <a:r>
              <a:rPr dirty="0" sz="4000" spc="-31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E</a:t>
            </a:r>
            <a:r>
              <a:rPr dirty="0" sz="4000" spc="-32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T</a:t>
            </a:r>
            <a:r>
              <a:rPr dirty="0" sz="4000" spc="-30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W</a:t>
            </a:r>
            <a:r>
              <a:rPr dirty="0" sz="4000" spc="-365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O</a:t>
            </a:r>
            <a:r>
              <a:rPr dirty="0" sz="4000" spc="-31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R</a:t>
            </a:r>
            <a:r>
              <a:rPr dirty="0" sz="4000" spc="-31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205868"/>
                </a:solidFill>
                <a:latin typeface="Calibri"/>
                <a:cs typeface="Calibri"/>
              </a:rPr>
              <a:t>K</a:t>
            </a:r>
            <a:r>
              <a:rPr dirty="0" sz="4000" spc="-340" b="1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dirty="0" sz="4000" spc="-50" b="1">
                <a:solidFill>
                  <a:srgbClr val="205868"/>
                </a:solidFill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4000">
              <a:latin typeface="Calibri"/>
              <a:cs typeface="Calibri"/>
            </a:endParaRPr>
          </a:p>
          <a:p>
            <a:pPr algn="ctr" marR="368935">
              <a:lnSpc>
                <a:spcPct val="100000"/>
              </a:lnSpc>
              <a:tabLst>
                <a:tab pos="2663825" algn="l"/>
                <a:tab pos="4631055" algn="l"/>
              </a:tabLst>
            </a:pPr>
            <a:r>
              <a:rPr dirty="0" sz="4800" spc="-30" b="1">
                <a:solidFill>
                  <a:srgbClr val="C4BC96"/>
                </a:solidFill>
                <a:latin typeface="Calibri"/>
                <a:cs typeface="Calibri"/>
              </a:rPr>
              <a:t>S</a:t>
            </a:r>
            <a:r>
              <a:rPr dirty="0" sz="4800" spc="-484" b="1">
                <a:solidFill>
                  <a:srgbClr val="C4BC96"/>
                </a:solidFill>
                <a:latin typeface="Calibri"/>
                <a:cs typeface="Calibri"/>
              </a:rPr>
              <a:t> </a:t>
            </a:r>
            <a:r>
              <a:rPr dirty="0" sz="4800" spc="-40" b="1">
                <a:solidFill>
                  <a:srgbClr val="C4BC96"/>
                </a:solidFill>
                <a:latin typeface="Calibri"/>
                <a:cs typeface="Calibri"/>
              </a:rPr>
              <a:t>U</a:t>
            </a:r>
            <a:r>
              <a:rPr dirty="0" sz="4800" spc="-470" b="1">
                <a:solidFill>
                  <a:srgbClr val="C4BC96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C4BC96"/>
                </a:solidFill>
                <a:latin typeface="Calibri"/>
                <a:cs typeface="Calibri"/>
              </a:rPr>
              <a:t>R</a:t>
            </a:r>
            <a:r>
              <a:rPr dirty="0" sz="4800" spc="-475" b="1">
                <a:solidFill>
                  <a:srgbClr val="C4BC96"/>
                </a:solidFill>
                <a:latin typeface="Calibri"/>
                <a:cs typeface="Calibri"/>
              </a:rPr>
              <a:t> </a:t>
            </a:r>
            <a:r>
              <a:rPr dirty="0" sz="4800" spc="535" b="1">
                <a:solidFill>
                  <a:srgbClr val="C4BC96"/>
                </a:solidFill>
                <a:latin typeface="Calibri"/>
                <a:cs typeface="Calibri"/>
              </a:rPr>
              <a:t>E</a:t>
            </a:r>
            <a:r>
              <a:rPr dirty="0" sz="4800" spc="-20" b="1">
                <a:solidFill>
                  <a:srgbClr val="C4BC96"/>
                </a:solidFill>
                <a:latin typeface="Calibri"/>
                <a:cs typeface="Calibri"/>
              </a:rPr>
              <a:t>S</a:t>
            </a:r>
            <a:r>
              <a:rPr dirty="0" sz="4800" spc="-465" b="1">
                <a:solidFill>
                  <a:srgbClr val="C4BC96"/>
                </a:solidFill>
                <a:latin typeface="Calibri"/>
                <a:cs typeface="Calibri"/>
              </a:rPr>
              <a:t> </a:t>
            </a:r>
            <a:r>
              <a:rPr dirty="0" sz="4800" spc="-50" b="1">
                <a:solidFill>
                  <a:srgbClr val="C4BC96"/>
                </a:solidFill>
                <a:latin typeface="Calibri"/>
                <a:cs typeface="Calibri"/>
              </a:rPr>
              <a:t>H</a:t>
            </a:r>
            <a:r>
              <a:rPr dirty="0" sz="4800" b="1">
                <a:solidFill>
                  <a:srgbClr val="C4BC96"/>
                </a:solidFill>
                <a:latin typeface="Calibri"/>
                <a:cs typeface="Calibri"/>
              </a:rPr>
              <a:t>	</a:t>
            </a:r>
            <a:r>
              <a:rPr dirty="0" sz="4800" spc="500" b="1">
                <a:solidFill>
                  <a:srgbClr val="C4BC96"/>
                </a:solidFill>
                <a:latin typeface="Calibri"/>
                <a:cs typeface="Calibri"/>
              </a:rPr>
              <a:t>B</a:t>
            </a:r>
            <a:r>
              <a:rPr dirty="0" sz="4800" spc="550" b="1">
                <a:solidFill>
                  <a:srgbClr val="C4BC96"/>
                </a:solidFill>
                <a:latin typeface="Calibri"/>
                <a:cs typeface="Calibri"/>
              </a:rPr>
              <a:t>AB</a:t>
            </a:r>
            <a:r>
              <a:rPr dirty="0" sz="4800" spc="-40" b="1">
                <a:solidFill>
                  <a:srgbClr val="C4BC96"/>
                </a:solidFill>
                <a:latin typeface="Calibri"/>
                <a:cs typeface="Calibri"/>
              </a:rPr>
              <a:t>U</a:t>
            </a:r>
            <a:r>
              <a:rPr dirty="0" sz="4800" b="1">
                <a:solidFill>
                  <a:srgbClr val="C4BC96"/>
                </a:solidFill>
                <a:latin typeface="Calibri"/>
                <a:cs typeface="Calibri"/>
              </a:rPr>
              <a:t>	</a:t>
            </a:r>
            <a:r>
              <a:rPr dirty="0" sz="4800" spc="-50" b="1">
                <a:solidFill>
                  <a:srgbClr val="C4BC96"/>
                </a:solidFill>
                <a:latin typeface="Calibri"/>
                <a:cs typeface="Calibri"/>
              </a:rPr>
              <a:t>P</a:t>
            </a:r>
            <a:endParaRPr sz="4800">
              <a:latin typeface="Calibri"/>
              <a:cs typeface="Calibri"/>
            </a:endParaRPr>
          </a:p>
          <a:p>
            <a:pPr algn="ctr" marR="294640">
              <a:lnSpc>
                <a:spcPct val="100000"/>
              </a:lnSpc>
              <a:spcBef>
                <a:spcPts val="805"/>
              </a:spcBef>
            </a:pP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9787640719</a:t>
            </a:r>
            <a:endParaRPr sz="2800">
              <a:latin typeface="Calibri"/>
              <a:cs typeface="Calibri"/>
            </a:endParaRPr>
          </a:p>
          <a:p>
            <a:pPr marL="929005">
              <a:lnSpc>
                <a:spcPct val="100000"/>
              </a:lnSpc>
              <a:spcBef>
                <a:spcPts val="670"/>
              </a:spcBef>
              <a:tabLst>
                <a:tab pos="2489835" algn="l"/>
                <a:tab pos="2888615" algn="l"/>
                <a:tab pos="3673475" algn="l"/>
              </a:tabLst>
            </a:pPr>
            <a:r>
              <a:rPr dirty="0" sz="2800" spc="229">
                <a:solidFill>
                  <a:srgbClr val="252525"/>
                </a:solidFill>
                <a:latin typeface="Calibri"/>
                <a:cs typeface="Calibri"/>
              </a:rPr>
              <a:t>PYTHON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dirty="0" sz="2800" spc="-50">
                <a:solidFill>
                  <a:srgbClr val="252525"/>
                </a:solidFill>
                <a:latin typeface="Calibri"/>
                <a:cs typeface="Calibri"/>
              </a:rPr>
              <a:t>&amp;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dirty="0" sz="2800" spc="180">
                <a:solidFill>
                  <a:srgbClr val="252525"/>
                </a:solidFill>
                <a:latin typeface="Calibri"/>
                <a:cs typeface="Calibri"/>
              </a:rPr>
              <a:t>SQL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dirty="0" sz="2800" spc="235">
                <a:solidFill>
                  <a:srgbClr val="252525"/>
                </a:solidFill>
                <a:latin typeface="Calibri"/>
                <a:cs typeface="Calibri"/>
              </a:rPr>
              <a:t>EXPERT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962" y="4468367"/>
            <a:ext cx="1862510" cy="221757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799" y="199136"/>
            <a:ext cx="2136913" cy="204114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103" y="2356104"/>
            <a:ext cx="2645664" cy="19293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138" rIns="0" bIns="0" rtlCol="0" vert="horz">
            <a:spAutoFit/>
          </a:bodyPr>
          <a:lstStyle/>
          <a:p>
            <a:pPr marL="530225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solidFill>
                  <a:srgbClr val="30859C"/>
                </a:solidFill>
              </a:rPr>
              <a:t>UNGUIDED</a:t>
            </a:r>
            <a:r>
              <a:rPr dirty="0" sz="3200" spc="-155">
                <a:solidFill>
                  <a:srgbClr val="30859C"/>
                </a:solidFill>
              </a:rPr>
              <a:t> </a:t>
            </a:r>
            <a:r>
              <a:rPr dirty="0" sz="3200">
                <a:solidFill>
                  <a:srgbClr val="30859C"/>
                </a:solidFill>
              </a:rPr>
              <a:t>MEDIA</a:t>
            </a:r>
            <a:r>
              <a:rPr dirty="0" sz="3200" spc="-135">
                <a:solidFill>
                  <a:srgbClr val="30859C"/>
                </a:solidFill>
              </a:rPr>
              <a:t> </a:t>
            </a:r>
            <a:r>
              <a:rPr dirty="0" sz="3200">
                <a:solidFill>
                  <a:srgbClr val="30859C"/>
                </a:solidFill>
              </a:rPr>
              <a:t>(WIRELESS</a:t>
            </a:r>
            <a:r>
              <a:rPr dirty="0" sz="3200" spc="-120">
                <a:solidFill>
                  <a:srgbClr val="30859C"/>
                </a:solidFill>
              </a:rPr>
              <a:t> </a:t>
            </a:r>
            <a:r>
              <a:rPr dirty="0" sz="3200" spc="-10">
                <a:solidFill>
                  <a:srgbClr val="30859C"/>
                </a:solidFill>
              </a:rPr>
              <a:t>CONNECTION)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8739" y="875233"/>
            <a:ext cx="8709025" cy="5025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060" marR="13335" indent="-34099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Wireless</a:t>
            </a:r>
            <a:r>
              <a:rPr dirty="0" sz="2000" spc="3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Networks</a:t>
            </a:r>
            <a:r>
              <a:rPr dirty="0" sz="2000">
                <a:latin typeface="Calibri"/>
                <a:cs typeface="Calibri"/>
              </a:rPr>
              <a:t>–It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uses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high-</a:t>
            </a:r>
            <a:r>
              <a:rPr dirty="0" sz="2000">
                <a:latin typeface="Calibri"/>
                <a:cs typeface="Calibri"/>
              </a:rPr>
              <a:t>frequency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radio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waves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rather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wires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communicate.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Wireless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allows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devices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shared</a:t>
            </a:r>
            <a:r>
              <a:rPr dirty="0" sz="2000" spc="4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without</a:t>
            </a:r>
            <a:r>
              <a:rPr dirty="0" sz="2000" spc="4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networking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cable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increases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mobility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but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decreases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range.</a:t>
            </a:r>
            <a:endParaRPr sz="2000">
              <a:latin typeface="Calibri"/>
              <a:cs typeface="Calibri"/>
            </a:endParaRPr>
          </a:p>
          <a:p>
            <a:pPr algn="just" marL="353060" marR="5080" indent="-34099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Infrared</a:t>
            </a:r>
            <a:r>
              <a:rPr dirty="0" sz="20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Wave</a:t>
            </a:r>
            <a:r>
              <a:rPr dirty="0" sz="2000" spc="2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Transmission</a:t>
            </a:r>
            <a:r>
              <a:rPr dirty="0" sz="2000" spc="-25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Short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Range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Communication: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Infrared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waves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can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travel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4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few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centimeters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several</a:t>
            </a:r>
            <a:r>
              <a:rPr dirty="0" sz="2000" spc="4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meters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(Approx.5m).</a:t>
            </a:r>
            <a:r>
              <a:rPr dirty="0" sz="2000" spc="4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Line</a:t>
            </a:r>
            <a:r>
              <a:rPr dirty="0" sz="2000" spc="4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Sight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Propagation: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Infrared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uses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point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point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communication,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both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transmitter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receiver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should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placed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line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sight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each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other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there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should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be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any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obstacle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between.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Cannot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Penetrate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Solid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object.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Inexpensive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mode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Communication.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Secure: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time</a:t>
            </a:r>
            <a:r>
              <a:rPr dirty="0" sz="2000" spc="9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only</a:t>
            </a:r>
            <a:r>
              <a:rPr dirty="0" sz="2000" spc="1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two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devices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114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communicate 	therefore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passed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device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leaked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another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device.</a:t>
            </a:r>
            <a:endParaRPr sz="2000">
              <a:latin typeface="Calibri"/>
              <a:cs typeface="Calibri"/>
            </a:endParaRPr>
          </a:p>
          <a:p>
            <a:pPr algn="just" marL="353060" marR="9525" indent="-340995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Radio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Wave</a:t>
            </a:r>
            <a:r>
              <a:rPr dirty="0" sz="2000" spc="1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Transmission</a:t>
            </a:r>
            <a:r>
              <a:rPr dirty="0" sz="2000" spc="-25">
                <a:latin typeface="Calibri"/>
                <a:cs typeface="Calibri"/>
              </a:rPr>
              <a:t>:-</a:t>
            </a:r>
            <a:r>
              <a:rPr dirty="0" sz="2000">
                <a:latin typeface="Calibri"/>
                <a:cs typeface="Calibri"/>
              </a:rPr>
              <a:t>Long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Range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Communication: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Radio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waves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cover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distances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ranging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few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meters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(in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walkie-</a:t>
            </a:r>
            <a:r>
              <a:rPr dirty="0" sz="2000">
                <a:latin typeface="Calibri"/>
                <a:cs typeface="Calibri"/>
              </a:rPr>
              <a:t>talkies)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upto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covering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entire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city.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Omni-</a:t>
            </a:r>
            <a:r>
              <a:rPr dirty="0" sz="2000">
                <a:latin typeface="Calibri"/>
                <a:cs typeface="Calibri"/>
              </a:rPr>
              <a:t>directional: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Radio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waves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propagated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directions.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Therefore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sending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receiving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antennas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aligned.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Penetrates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Solid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Objects.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Inexpensive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communication.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Radio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wave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communication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insecure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communication.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138" rIns="0" bIns="0" rtlCol="0" vert="horz">
            <a:spAutoFit/>
          </a:bodyPr>
          <a:lstStyle/>
          <a:p>
            <a:pPr marL="530225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solidFill>
                  <a:srgbClr val="30859C"/>
                </a:solidFill>
              </a:rPr>
              <a:t>UNGUIDED</a:t>
            </a:r>
            <a:r>
              <a:rPr dirty="0" sz="3200" spc="-155">
                <a:solidFill>
                  <a:srgbClr val="30859C"/>
                </a:solidFill>
              </a:rPr>
              <a:t> </a:t>
            </a:r>
            <a:r>
              <a:rPr dirty="0" sz="3200">
                <a:solidFill>
                  <a:srgbClr val="30859C"/>
                </a:solidFill>
              </a:rPr>
              <a:t>MEDIA</a:t>
            </a:r>
            <a:r>
              <a:rPr dirty="0" sz="3200" spc="-135">
                <a:solidFill>
                  <a:srgbClr val="30859C"/>
                </a:solidFill>
              </a:rPr>
              <a:t> </a:t>
            </a:r>
            <a:r>
              <a:rPr dirty="0" sz="3200">
                <a:solidFill>
                  <a:srgbClr val="30859C"/>
                </a:solidFill>
              </a:rPr>
              <a:t>(WIRELESS</a:t>
            </a:r>
            <a:r>
              <a:rPr dirty="0" sz="3200" spc="-120">
                <a:solidFill>
                  <a:srgbClr val="30859C"/>
                </a:solidFill>
              </a:rPr>
              <a:t> </a:t>
            </a:r>
            <a:r>
              <a:rPr dirty="0" sz="3200" spc="-10">
                <a:solidFill>
                  <a:srgbClr val="30859C"/>
                </a:solidFill>
              </a:rPr>
              <a:t>CONNECTION)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715767" y="5071871"/>
            <a:ext cx="5960110" cy="1766570"/>
            <a:chOff x="2715767" y="5071871"/>
            <a:chExt cx="5960110" cy="176657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5767" y="5071871"/>
              <a:ext cx="4233672" cy="133197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8739" y="1018108"/>
            <a:ext cx="8992870" cy="3195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3060" marR="6985" indent="-34099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Microwave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radio,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form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radio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transmission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Ultra-</a:t>
            </a:r>
            <a:r>
              <a:rPr dirty="0" sz="2000">
                <a:latin typeface="Calibri"/>
                <a:cs typeface="Calibri"/>
              </a:rPr>
              <a:t>high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frequencies.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25">
                <a:latin typeface="Calibri"/>
                <a:cs typeface="Calibri"/>
              </a:rPr>
              <a:t> is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point-</a:t>
            </a:r>
            <a:r>
              <a:rPr dirty="0" sz="2000" spc="-25">
                <a:latin typeface="Calibri"/>
                <a:cs typeface="Calibri"/>
              </a:rPr>
              <a:t>to-</a:t>
            </a:r>
            <a:r>
              <a:rPr dirty="0" sz="2000">
                <a:latin typeface="Calibri"/>
                <a:cs typeface="Calibri"/>
              </a:rPr>
              <a:t>point,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rather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broadcast,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transmission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system.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Additionally,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each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antenna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must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line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sight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next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antenna.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Frequency</a:t>
            </a:r>
            <a:r>
              <a:rPr dirty="0" sz="2000" spc="2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Bands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Maximum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Antenna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Separation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Analog/Digital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4-</a:t>
            </a:r>
            <a:r>
              <a:rPr dirty="0" sz="2000">
                <a:latin typeface="Calibri"/>
                <a:cs typeface="Calibri"/>
              </a:rPr>
              <a:t>6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GHz32-</a:t>
            </a:r>
            <a:r>
              <a:rPr dirty="0" sz="2000">
                <a:latin typeface="Calibri"/>
                <a:cs typeface="Calibri"/>
              </a:rPr>
              <a:t>48km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Analog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10-</a:t>
            </a:r>
            <a:r>
              <a:rPr dirty="0" sz="2000">
                <a:latin typeface="Calibri"/>
                <a:cs typeface="Calibri"/>
              </a:rPr>
              <a:t>12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GHz 	16-</a:t>
            </a:r>
            <a:r>
              <a:rPr dirty="0" sz="2000">
                <a:latin typeface="Calibri"/>
                <a:cs typeface="Calibri"/>
              </a:rPr>
              <a:t>24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km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Digital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18-</a:t>
            </a:r>
            <a:r>
              <a:rPr dirty="0" sz="2000">
                <a:latin typeface="Calibri"/>
                <a:cs typeface="Calibri"/>
              </a:rPr>
              <a:t>23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GHz8-</a:t>
            </a:r>
            <a:r>
              <a:rPr dirty="0" sz="2000">
                <a:latin typeface="Calibri"/>
                <a:cs typeface="Calibri"/>
              </a:rPr>
              <a:t>11km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Digital.</a:t>
            </a:r>
            <a:endParaRPr sz="2000">
              <a:latin typeface="Calibri"/>
              <a:cs typeface="Calibri"/>
            </a:endParaRPr>
          </a:p>
          <a:p>
            <a:pPr algn="just" marL="353060" marR="7620" indent="-340995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spc="-10">
                <a:latin typeface="Calibri"/>
                <a:cs typeface="Calibri"/>
              </a:rPr>
              <a:t>Satellite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Communication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provide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world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wide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coverage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independent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population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density.</a:t>
            </a:r>
            <a:r>
              <a:rPr dirty="0" sz="2000" spc="2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Satellite</a:t>
            </a:r>
            <a:r>
              <a:rPr dirty="0" sz="2000" spc="2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communication</a:t>
            </a:r>
            <a:r>
              <a:rPr dirty="0" sz="2000" spc="2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Systems</a:t>
            </a:r>
            <a:r>
              <a:rPr dirty="0" sz="2000" spc="2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offer</a:t>
            </a:r>
            <a:r>
              <a:rPr dirty="0" sz="2000" spc="21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telecommunication</a:t>
            </a:r>
            <a:r>
              <a:rPr dirty="0" sz="2000" spc="229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(Satellite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Phones),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positioning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navigation(GPS),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broad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casting,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internet,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Mobile,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TV,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algn="just" marL="353695" indent="-340995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3695" algn="l"/>
              </a:tabLst>
            </a:pP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support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Very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Long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Range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Communication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320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Line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Sight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Propagation.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It</a:t>
            </a:r>
            <a:endParaRPr sz="2000">
              <a:latin typeface="Calibri"/>
              <a:cs typeface="Calibri"/>
            </a:endParaRPr>
          </a:p>
          <a:p>
            <a:pPr algn="just" marL="35687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Cannot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Penetrate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Solid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Objects.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Very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Expensive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communication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mode.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25044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DEVICES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499872" y="2240254"/>
            <a:ext cx="3698875" cy="3497579"/>
            <a:chOff x="499872" y="2240254"/>
            <a:chExt cx="3698875" cy="3497579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872" y="2240254"/>
              <a:ext cx="1482598" cy="57127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872" y="2606014"/>
              <a:ext cx="1086434" cy="57127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9872" y="2971774"/>
              <a:ext cx="1348486" cy="57127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9872" y="3337534"/>
              <a:ext cx="1577086" cy="57127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9872" y="3703294"/>
              <a:ext cx="1333246" cy="57127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9872" y="4069054"/>
              <a:ext cx="1369822" cy="57127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9872" y="4434814"/>
              <a:ext cx="1613789" cy="57127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9872" y="4800574"/>
              <a:ext cx="3698621" cy="57127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9872" y="5166359"/>
              <a:ext cx="2287397" cy="571271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650544" y="1018108"/>
            <a:ext cx="8060055" cy="4537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6870" marR="508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Calibri"/>
                <a:cs typeface="Calibri"/>
              </a:rPr>
              <a:t>Computer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hardware</a:t>
            </a:r>
            <a:r>
              <a:rPr dirty="0" sz="2000" spc="1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devices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1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used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connect</a:t>
            </a:r>
            <a:r>
              <a:rPr dirty="0" sz="2000" spc="13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computers, </a:t>
            </a:r>
            <a:r>
              <a:rPr dirty="0" sz="2000">
                <a:latin typeface="Calibri"/>
                <a:cs typeface="Calibri"/>
              </a:rPr>
              <a:t>printers,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any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other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electronic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device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computer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called </a:t>
            </a:r>
            <a:r>
              <a:rPr dirty="0" sz="2000">
                <a:latin typeface="Calibri"/>
                <a:cs typeface="Calibri"/>
              </a:rPr>
              <a:t>network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devices.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These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devices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transfer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fast,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secure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correct </a:t>
            </a:r>
            <a:r>
              <a:rPr dirty="0" sz="2000">
                <a:latin typeface="Calibri"/>
                <a:cs typeface="Calibri"/>
              </a:rPr>
              <a:t>way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some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functionality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over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same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different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networks.</a:t>
            </a:r>
            <a:endParaRPr sz="2000">
              <a:latin typeface="Calibri"/>
              <a:cs typeface="Calibri"/>
            </a:endParaRPr>
          </a:p>
          <a:p>
            <a:pPr marL="264160" indent="-25146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264160" algn="l"/>
              </a:tabLst>
            </a:pPr>
            <a:r>
              <a:rPr dirty="0" sz="2000" spc="-10" b="1">
                <a:solidFill>
                  <a:srgbClr val="92CDDD"/>
                </a:solidFill>
                <a:latin typeface="Calibri"/>
                <a:cs typeface="Calibri"/>
              </a:rPr>
              <a:t>Modem</a:t>
            </a:r>
            <a:endParaRPr sz="2000">
              <a:latin typeface="Calibri"/>
              <a:cs typeface="Calibri"/>
            </a:endParaRPr>
          </a:p>
          <a:p>
            <a:pPr marL="264160" indent="-25146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4160" algn="l"/>
              </a:tabLst>
            </a:pPr>
            <a:r>
              <a:rPr dirty="0" sz="2000" spc="-25" b="1">
                <a:solidFill>
                  <a:srgbClr val="92CDDD"/>
                </a:solidFill>
                <a:latin typeface="Calibri"/>
                <a:cs typeface="Calibri"/>
              </a:rPr>
              <a:t>Hub</a:t>
            </a:r>
            <a:endParaRPr sz="2000">
              <a:latin typeface="Calibri"/>
              <a:cs typeface="Calibri"/>
            </a:endParaRPr>
          </a:p>
          <a:p>
            <a:pPr marL="263525" indent="-25082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3525" algn="l"/>
              </a:tabLst>
            </a:pPr>
            <a:r>
              <a:rPr dirty="0" sz="2000" spc="-10" b="1">
                <a:solidFill>
                  <a:srgbClr val="92CDDD"/>
                </a:solidFill>
                <a:latin typeface="Calibri"/>
                <a:cs typeface="Calibri"/>
              </a:rPr>
              <a:t>Switch</a:t>
            </a:r>
            <a:endParaRPr sz="2000">
              <a:latin typeface="Calibri"/>
              <a:cs typeface="Calibri"/>
            </a:endParaRPr>
          </a:p>
          <a:p>
            <a:pPr marL="264160" indent="-25146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264160" algn="l"/>
              </a:tabLst>
            </a:pPr>
            <a:r>
              <a:rPr dirty="0" sz="2000" spc="-10" b="1">
                <a:solidFill>
                  <a:srgbClr val="92CDDD"/>
                </a:solidFill>
                <a:latin typeface="Calibri"/>
                <a:cs typeface="Calibri"/>
              </a:rPr>
              <a:t>Gateway</a:t>
            </a:r>
            <a:endParaRPr sz="2000">
              <a:latin typeface="Calibri"/>
              <a:cs typeface="Calibri"/>
            </a:endParaRPr>
          </a:p>
          <a:p>
            <a:pPr marL="263525" indent="-25082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3525" algn="l"/>
              </a:tabLst>
            </a:pPr>
            <a:r>
              <a:rPr dirty="0" sz="2000" spc="-10" b="1">
                <a:solidFill>
                  <a:srgbClr val="92CDDD"/>
                </a:solidFill>
                <a:latin typeface="Calibri"/>
                <a:cs typeface="Calibri"/>
              </a:rPr>
              <a:t>Bridge</a:t>
            </a:r>
            <a:endParaRPr sz="2000">
              <a:latin typeface="Calibri"/>
              <a:cs typeface="Calibri"/>
            </a:endParaRPr>
          </a:p>
          <a:p>
            <a:pPr marL="264160" indent="-25146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4160" algn="l"/>
              </a:tabLst>
            </a:pPr>
            <a:r>
              <a:rPr dirty="0" sz="2000" spc="-10" b="1">
                <a:solidFill>
                  <a:srgbClr val="92CDDD"/>
                </a:solidFill>
                <a:latin typeface="Calibri"/>
                <a:cs typeface="Calibri"/>
              </a:rPr>
              <a:t>Router</a:t>
            </a:r>
            <a:endParaRPr sz="2000">
              <a:latin typeface="Calibri"/>
              <a:cs typeface="Calibri"/>
            </a:endParaRPr>
          </a:p>
          <a:p>
            <a:pPr marL="263525" indent="-25082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3525" algn="l"/>
              </a:tabLst>
            </a:pPr>
            <a:r>
              <a:rPr dirty="0" sz="2000" spc="-10" b="1">
                <a:solidFill>
                  <a:srgbClr val="92CDDD"/>
                </a:solidFill>
                <a:latin typeface="Calibri"/>
                <a:cs typeface="Calibri"/>
              </a:rPr>
              <a:t>Repeater</a:t>
            </a:r>
            <a:endParaRPr sz="2000">
              <a:latin typeface="Calibri"/>
              <a:cs typeface="Calibri"/>
            </a:endParaRPr>
          </a:p>
          <a:p>
            <a:pPr marL="264160" indent="-25146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264160" algn="l"/>
              </a:tabLst>
            </a:pPr>
            <a:r>
              <a:rPr dirty="0" sz="2000" b="1">
                <a:solidFill>
                  <a:srgbClr val="92CDDD"/>
                </a:solidFill>
                <a:latin typeface="Calibri"/>
                <a:cs typeface="Calibri"/>
              </a:rPr>
              <a:t>NIC</a:t>
            </a:r>
            <a:r>
              <a:rPr dirty="0" sz="2000" spc="-70" b="1">
                <a:solidFill>
                  <a:srgbClr val="92CDDD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92CDDD"/>
                </a:solidFill>
                <a:latin typeface="Calibri"/>
                <a:cs typeface="Calibri"/>
              </a:rPr>
              <a:t>(Network</a:t>
            </a:r>
            <a:r>
              <a:rPr dirty="0" sz="2000" spc="-60" b="1">
                <a:solidFill>
                  <a:srgbClr val="92CDDD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92CDDD"/>
                </a:solidFill>
                <a:latin typeface="Calibri"/>
                <a:cs typeface="Calibri"/>
              </a:rPr>
              <a:t>Interface</a:t>
            </a:r>
            <a:r>
              <a:rPr dirty="0" sz="2000" spc="-65" b="1">
                <a:solidFill>
                  <a:srgbClr val="92CDDD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92CDDD"/>
                </a:solidFill>
                <a:latin typeface="Calibri"/>
                <a:cs typeface="Calibri"/>
              </a:rPr>
              <a:t>Card)</a:t>
            </a:r>
            <a:endParaRPr sz="2000">
              <a:latin typeface="Calibri"/>
              <a:cs typeface="Calibri"/>
            </a:endParaRPr>
          </a:p>
          <a:p>
            <a:pPr marL="263525" indent="-25082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3525" algn="l"/>
              </a:tabLst>
            </a:pPr>
            <a:r>
              <a:rPr dirty="0" sz="2000" b="1">
                <a:solidFill>
                  <a:srgbClr val="92CDDD"/>
                </a:solidFill>
                <a:latin typeface="Calibri"/>
                <a:cs typeface="Calibri"/>
              </a:rPr>
              <a:t>RJ45</a:t>
            </a:r>
            <a:r>
              <a:rPr dirty="0" sz="2000" spc="-30" b="1">
                <a:solidFill>
                  <a:srgbClr val="92CDDD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92CDDD"/>
                </a:solidFill>
                <a:latin typeface="Calibri"/>
                <a:cs typeface="Calibri"/>
              </a:rPr>
              <a:t>Connector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42232" y="2572511"/>
            <a:ext cx="4892040" cy="2999232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23" name="object 2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6472" y="-65455"/>
            <a:ext cx="408940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DEVICES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8739" y="651755"/>
            <a:ext cx="8967470" cy="211772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Modem</a:t>
            </a:r>
            <a:r>
              <a:rPr dirty="0" sz="24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dirty="0" sz="24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Modulator</a:t>
            </a:r>
            <a:r>
              <a:rPr dirty="0" sz="2400" spc="-8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Demodulator</a:t>
            </a:r>
            <a:endParaRPr sz="24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It’s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electronic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device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access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Internet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modulates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carrier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waves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encode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transmitted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demodulates </a:t>
            </a:r>
            <a:r>
              <a:rPr dirty="0" sz="2000">
                <a:latin typeface="Calibri"/>
                <a:cs typeface="Calibri"/>
              </a:rPr>
              <a:t>incoming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carrier</a:t>
            </a:r>
            <a:r>
              <a:rPr dirty="0" sz="2000" spc="5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waves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decode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carry.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spc="-10" b="1">
                <a:latin typeface="Calibri"/>
                <a:cs typeface="Calibri"/>
              </a:rPr>
              <a:t>Modulation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means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digital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analog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signal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conversion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its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vice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versa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is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known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Calibri"/>
                <a:cs typeface="Calibri"/>
              </a:rPr>
              <a:t>as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demodulation.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739" y="4347571"/>
            <a:ext cx="6720840" cy="1349375"/>
          </a:xfrm>
          <a:prstGeom prst="rect">
            <a:avLst/>
          </a:prstGeom>
        </p:spPr>
        <p:txBody>
          <a:bodyPr wrap="square" lIns="0" tIns="163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RJ45</a:t>
            </a:r>
            <a:r>
              <a:rPr dirty="0" sz="24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Connector</a:t>
            </a:r>
            <a:r>
              <a:rPr dirty="0" sz="2400" spc="-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(Registered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Jack–45)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975"/>
              </a:spcBef>
            </a:pP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eight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wired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connector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connect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75"/>
              </a:spcBef>
            </a:pPr>
            <a:r>
              <a:rPr dirty="0" sz="2000" spc="-10">
                <a:latin typeface="Calibri"/>
                <a:cs typeface="Calibri"/>
              </a:rPr>
              <a:t>computers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(LAN),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especially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Ethernet.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16495" y="4785359"/>
            <a:ext cx="1798320" cy="128625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9227" y="2925245"/>
            <a:ext cx="4595601" cy="1203552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792" y="-65455"/>
            <a:ext cx="408876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DEVICES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8739" y="723087"/>
            <a:ext cx="426593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NIC</a:t>
            </a:r>
            <a:r>
              <a:rPr dirty="0" sz="28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dirty="0" sz="2800" spc="-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r>
              <a:rPr dirty="0" sz="2800" spc="-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Interface</a:t>
            </a:r>
            <a:r>
              <a:rPr dirty="0" sz="2800" spc="-8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6FC0"/>
                </a:solidFill>
                <a:latin typeface="Calibri"/>
                <a:cs typeface="Calibri"/>
              </a:rPr>
              <a:t>Card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739" y="1214373"/>
            <a:ext cx="5750560" cy="3263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1800">
                <a:latin typeface="Calibri"/>
                <a:cs typeface="Calibri"/>
              </a:rPr>
              <a:t>This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top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among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networking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devices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mostly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used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networking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device.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1800">
                <a:latin typeface="Calibri"/>
                <a:cs typeface="Calibri"/>
              </a:rPr>
              <a:t>This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also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known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network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adapter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card,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Ethernet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Card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LAN</a:t>
            </a:r>
            <a:r>
              <a:rPr dirty="0" sz="1800" spc="-20">
                <a:latin typeface="Calibri"/>
                <a:cs typeface="Calibri"/>
              </a:rPr>
              <a:t> card.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allows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our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PC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communicate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</a:t>
            </a:r>
            <a:r>
              <a:rPr dirty="0" sz="1800" spc="-20">
                <a:latin typeface="Calibri"/>
                <a:cs typeface="Calibri"/>
              </a:rPr>
              <a:t> PCs.</a:t>
            </a:r>
            <a:endParaRPr sz="1800">
              <a:latin typeface="Calibri"/>
              <a:cs typeface="Calibri"/>
            </a:endParaRPr>
          </a:p>
          <a:p>
            <a:pPr marL="356870" marR="298450" indent="-34480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PC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parallel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data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transmission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transmit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data </a:t>
            </a:r>
            <a:r>
              <a:rPr dirty="0" sz="1800">
                <a:latin typeface="Calibri"/>
                <a:cs typeface="Calibri"/>
              </a:rPr>
              <a:t>between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internal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parts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where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that </a:t>
            </a:r>
            <a:r>
              <a:rPr dirty="0" sz="1800">
                <a:latin typeface="Calibri"/>
                <a:cs typeface="Calibri"/>
              </a:rPr>
              <a:t>connects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PC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device/PCs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serial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data </a:t>
            </a:r>
            <a:r>
              <a:rPr dirty="0" sz="1800" spc="-10">
                <a:latin typeface="Calibri"/>
                <a:cs typeface="Calibri"/>
              </a:rPr>
              <a:t>transmission.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NIC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converts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parallel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data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stream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serial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data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stream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vice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versa.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7307" y="1223104"/>
            <a:ext cx="2292780" cy="168546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86255" y="4578025"/>
            <a:ext cx="6378400" cy="156064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807" y="184861"/>
            <a:ext cx="408876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DEVICES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4448047" y="1008964"/>
            <a:ext cx="25082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739" y="2823718"/>
            <a:ext cx="8810625" cy="30740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HUB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connect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multiple</a:t>
            </a:r>
            <a:r>
              <a:rPr dirty="0" sz="2000" spc="-10">
                <a:latin typeface="Calibri"/>
                <a:cs typeface="Calibri"/>
              </a:rPr>
              <a:t> computers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single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work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group.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Generally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HUBs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available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4,8,12,24,48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ports.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When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hub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receives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port,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repeats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forwards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that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signal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ports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except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arrived.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b="1">
                <a:latin typeface="Calibri"/>
                <a:cs typeface="Calibri"/>
              </a:rPr>
              <a:t>There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are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two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types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HUB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Passive</a:t>
            </a:r>
            <a:r>
              <a:rPr dirty="0" sz="200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006FC0"/>
                </a:solidFill>
                <a:latin typeface="Calibri"/>
                <a:cs typeface="Calibri"/>
              </a:rPr>
              <a:t>HUB</a:t>
            </a:r>
            <a:r>
              <a:rPr dirty="0" sz="2000" spc="-20">
                <a:latin typeface="Calibri"/>
                <a:cs typeface="Calibri"/>
              </a:rPr>
              <a:t>:-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only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forwards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ports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without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amplifying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signal.</a:t>
            </a:r>
            <a:endParaRPr sz="2000">
              <a:latin typeface="Calibri"/>
              <a:cs typeface="Calibri"/>
            </a:endParaRPr>
          </a:p>
          <a:p>
            <a:pPr marL="356870" marR="137160" indent="-34480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Active</a:t>
            </a:r>
            <a:r>
              <a:rPr dirty="0" sz="20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006FC0"/>
                </a:solidFill>
                <a:latin typeface="Calibri"/>
                <a:cs typeface="Calibri"/>
              </a:rPr>
              <a:t>HUB</a:t>
            </a:r>
            <a:r>
              <a:rPr dirty="0" sz="2000" spc="-20">
                <a:latin typeface="Calibri"/>
                <a:cs typeface="Calibri"/>
              </a:rPr>
              <a:t>:-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10">
                <a:latin typeface="Calibri"/>
                <a:cs typeface="Calibri"/>
              </a:rPr>
              <a:t> forwards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improvement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quality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signal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amplifying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such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hubs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additional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power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supply.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58896" y="1072896"/>
            <a:ext cx="2465831" cy="184708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807" y="6476"/>
            <a:ext cx="408876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3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DEVICES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3142488"/>
            <a:ext cx="5913120" cy="3695700"/>
            <a:chOff x="3230879" y="3142488"/>
            <a:chExt cx="5913120" cy="36957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3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3"/>
              <a:ext cx="1979422" cy="5103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2255" y="3142488"/>
              <a:ext cx="5571744" cy="327964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8739" y="732231"/>
            <a:ext cx="8933815" cy="2342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Switch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connect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multiple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computers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together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work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group,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just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like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hub.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Switches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available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4,8,12,24,48,64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ports.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Switch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makes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their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switching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decisions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using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application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integrated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circuits(ASICs).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Due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switching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decision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capability,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switch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sends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recipient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only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that’s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why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switches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called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Calibri"/>
                <a:cs typeface="Calibri"/>
              </a:rPr>
              <a:t>intelligent</a:t>
            </a:r>
            <a:r>
              <a:rPr dirty="0" sz="2000" spc="-20" b="1">
                <a:solidFill>
                  <a:srgbClr val="006FC0"/>
                </a:solidFill>
                <a:latin typeface="Calibri"/>
                <a:cs typeface="Calibri"/>
              </a:rPr>
              <a:t> hub</a:t>
            </a:r>
            <a:r>
              <a:rPr dirty="0" sz="2000" spc="-2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255" y="3785615"/>
            <a:ext cx="2898648" cy="153314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807" y="6476"/>
            <a:ext cx="408876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3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DEVICES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8739" y="651755"/>
            <a:ext cx="8706485" cy="187388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REPEATER: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travels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distance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transmission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media.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Due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resistance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media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becomes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weak.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spc="-10">
                <a:latin typeface="Calibri"/>
                <a:cs typeface="Calibri"/>
              </a:rPr>
              <a:t>Repeater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networking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device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regenerates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forwards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these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signal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power.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816" y="4361736"/>
            <a:ext cx="3360212" cy="161074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3359" y="2855976"/>
            <a:ext cx="4858512" cy="129576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28359" y="3624071"/>
            <a:ext cx="3215640" cy="2090927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807" y="-65455"/>
            <a:ext cx="408876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DEVICES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85232" y="1072896"/>
            <a:ext cx="2929127" cy="164591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511" y="2929127"/>
            <a:ext cx="8214359" cy="335280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9768" y="1072896"/>
            <a:ext cx="3285744" cy="153579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807" y="77546"/>
            <a:ext cx="408876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DEVICES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43255" y="2572511"/>
            <a:ext cx="8714740" cy="4265930"/>
            <a:chOff x="143255" y="2572511"/>
            <a:chExt cx="8714740" cy="426593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255" y="2572511"/>
              <a:ext cx="8714231" cy="3849624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8739" y="651755"/>
            <a:ext cx="5868670" cy="181292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Gateway</a:t>
            </a:r>
            <a:endParaRPr sz="24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device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capable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convert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protocols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so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two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different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architecture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based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system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communicate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each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other.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works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protocol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convertor.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28359" y="1072896"/>
            <a:ext cx="3215640" cy="1322831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270" y="-18465"/>
            <a:ext cx="751395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30859C"/>
                </a:solidFill>
              </a:rPr>
              <a:t>COMPUTER</a:t>
            </a:r>
            <a:r>
              <a:rPr dirty="0" sz="6000" spc="-40">
                <a:solidFill>
                  <a:srgbClr val="30859C"/>
                </a:solidFill>
              </a:rPr>
              <a:t> </a:t>
            </a:r>
            <a:r>
              <a:rPr dirty="0" sz="6000" spc="-10">
                <a:solidFill>
                  <a:srgbClr val="30859C"/>
                </a:solidFill>
              </a:rPr>
              <a:t>NETWORKS</a:t>
            </a:r>
            <a:endParaRPr sz="6000"/>
          </a:p>
        </p:txBody>
      </p:sp>
      <p:sp>
        <p:nvSpPr>
          <p:cNvPr id="3" name="object 3" descr=""/>
          <p:cNvSpPr txBox="1"/>
          <p:nvPr/>
        </p:nvSpPr>
        <p:spPr>
          <a:xfrm>
            <a:off x="293014" y="1015060"/>
            <a:ext cx="8564245" cy="5046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6870" marR="5080" indent="-34480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2400" spc="225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computer</a:t>
            </a:r>
            <a:r>
              <a:rPr dirty="0" sz="2400" spc="240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r>
              <a:rPr dirty="0" sz="2400" spc="220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dirty="0" sz="2400" spc="235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2400" spc="229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set</a:t>
            </a:r>
            <a:r>
              <a:rPr dirty="0" sz="2400" spc="235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400" spc="240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nodes</a:t>
            </a:r>
            <a:r>
              <a:rPr dirty="0" sz="2400" spc="235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like</a:t>
            </a:r>
            <a:r>
              <a:rPr dirty="0" sz="2400" spc="229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computers</a:t>
            </a:r>
            <a:r>
              <a:rPr dirty="0" sz="2400" spc="235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spc="-25" b="1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networking</a:t>
            </a:r>
            <a:r>
              <a:rPr dirty="0" sz="2400" spc="1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devices</a:t>
            </a:r>
            <a:r>
              <a:rPr dirty="0" sz="2400" spc="1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that</a:t>
            </a:r>
            <a:r>
              <a:rPr dirty="0" sz="2400" spc="1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are</a:t>
            </a:r>
            <a:r>
              <a:rPr dirty="0" sz="2400" spc="1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connected</a:t>
            </a:r>
            <a:r>
              <a:rPr dirty="0" sz="2400" spc="1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through</a:t>
            </a:r>
            <a:r>
              <a:rPr dirty="0" sz="2400" spc="1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communication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dirty="0" sz="2400" spc="285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2400" spc="275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purpose</a:t>
            </a:r>
            <a:r>
              <a:rPr dirty="0" sz="2400" spc="300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400" spc="270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communication</a:t>
            </a:r>
            <a:r>
              <a:rPr dirty="0" sz="2400" spc="295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400" spc="285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sharing</a:t>
            </a:r>
            <a:r>
              <a:rPr dirty="0" sz="2400" spc="270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resources </a:t>
            </a: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(hardware/software)</a:t>
            </a:r>
            <a:r>
              <a:rPr dirty="0" sz="24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among</a:t>
            </a: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24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users.</a:t>
            </a:r>
            <a:endParaRPr sz="2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45"/>
              </a:spcBef>
            </a:pPr>
            <a:r>
              <a:rPr dirty="0" sz="2200" b="1">
                <a:solidFill>
                  <a:srgbClr val="00AF50"/>
                </a:solidFill>
                <a:latin typeface="Calibri"/>
                <a:cs typeface="Calibri"/>
              </a:rPr>
              <a:t>Benefits</a:t>
            </a:r>
            <a:r>
              <a:rPr dirty="0" sz="2200" spc="-4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dirty="0" sz="2200" spc="-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AF50"/>
                </a:solidFill>
                <a:latin typeface="Calibri"/>
                <a:cs typeface="Calibri"/>
              </a:rPr>
              <a:t>computer</a:t>
            </a:r>
            <a:r>
              <a:rPr dirty="0" sz="2200" spc="-6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AF50"/>
                </a:solidFill>
                <a:latin typeface="Calibri"/>
                <a:cs typeface="Calibri"/>
              </a:rPr>
              <a:t>network:</a:t>
            </a:r>
            <a:endParaRPr sz="2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25"/>
              </a:spcBef>
            </a:pPr>
            <a:r>
              <a:rPr dirty="0" sz="2200" spc="-10">
                <a:latin typeface="Calibri"/>
                <a:cs typeface="Calibri"/>
              </a:rPr>
              <a:t>•Facilitate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communication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through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email/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video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conferencing/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instant</a:t>
            </a:r>
            <a:endParaRPr sz="2200">
              <a:latin typeface="Calibri"/>
              <a:cs typeface="Calibri"/>
            </a:endParaRPr>
          </a:p>
          <a:p>
            <a:pPr algn="just" marL="356870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latin typeface="Calibri"/>
                <a:cs typeface="Calibri"/>
              </a:rPr>
              <a:t>messaging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other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mode.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2200">
                <a:latin typeface="Calibri"/>
                <a:cs typeface="Calibri"/>
              </a:rPr>
              <a:t>•Share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hardware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devices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like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printer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scanner</a:t>
            </a:r>
            <a:endParaRPr sz="2200">
              <a:latin typeface="Calibri"/>
              <a:cs typeface="Calibri"/>
            </a:endParaRPr>
          </a:p>
          <a:p>
            <a:pPr marL="151765" indent="-146050">
              <a:lnSpc>
                <a:spcPct val="100000"/>
              </a:lnSpc>
              <a:spcBef>
                <a:spcPts val="530"/>
              </a:spcBef>
              <a:buSzPct val="95454"/>
              <a:buChar char="•"/>
              <a:tabLst>
                <a:tab pos="151765" algn="l"/>
              </a:tabLst>
            </a:pPr>
            <a:r>
              <a:rPr dirty="0" sz="2200">
                <a:latin typeface="Calibri"/>
                <a:cs typeface="Calibri"/>
              </a:rPr>
              <a:t>Enable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file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sharing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200">
                <a:latin typeface="Calibri"/>
                <a:cs typeface="Calibri"/>
              </a:rPr>
              <a:t>•Share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software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operating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programs</a:t>
            </a:r>
            <a:endParaRPr sz="2200">
              <a:latin typeface="Calibri"/>
              <a:cs typeface="Calibri"/>
            </a:endParaRPr>
          </a:p>
          <a:p>
            <a:pPr marL="151765" indent="-146050">
              <a:lnSpc>
                <a:spcPct val="100000"/>
              </a:lnSpc>
              <a:spcBef>
                <a:spcPts val="530"/>
              </a:spcBef>
              <a:buSzPct val="95454"/>
              <a:buChar char="•"/>
              <a:tabLst>
                <a:tab pos="151765" algn="l"/>
              </a:tabLst>
            </a:pPr>
            <a:r>
              <a:rPr dirty="0" sz="2200">
                <a:latin typeface="Calibri"/>
                <a:cs typeface="Calibri"/>
              </a:rPr>
              <a:t>Share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information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Disadvantages</a:t>
            </a:r>
            <a:r>
              <a:rPr dirty="0" sz="22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2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computer</a:t>
            </a:r>
            <a:r>
              <a:rPr dirty="0" sz="22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network:</a:t>
            </a:r>
            <a:endParaRPr sz="220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530"/>
              </a:spcBef>
            </a:pPr>
            <a:r>
              <a:rPr dirty="0" sz="2200">
                <a:latin typeface="Calibri"/>
                <a:cs typeface="Calibri"/>
              </a:rPr>
              <a:t>Lack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robustness,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security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issue,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cost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network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6103" y="4005254"/>
            <a:ext cx="2977896" cy="206232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96342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TOPOLOGY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8739" y="1018108"/>
            <a:ext cx="8977630" cy="2403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</a:pP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Structure</a:t>
            </a:r>
            <a:r>
              <a:rPr dirty="0" sz="2000" spc="-8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000" spc="-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20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geometrical </a:t>
            </a:r>
            <a:r>
              <a:rPr dirty="0" sz="2000" spc="-10">
                <a:latin typeface="Calibri"/>
                <a:cs typeface="Calibri"/>
              </a:rPr>
              <a:t>arrangement</a:t>
            </a:r>
            <a:r>
              <a:rPr dirty="0" sz="2000">
                <a:latin typeface="Calibri"/>
                <a:cs typeface="Calibri"/>
              </a:rPr>
              <a:t> 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computer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resources,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network </a:t>
            </a:r>
            <a:r>
              <a:rPr dirty="0" sz="2000">
                <a:latin typeface="Calibri"/>
                <a:cs typeface="Calibri"/>
              </a:rPr>
              <a:t>devices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along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communication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channel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known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structure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or </a:t>
            </a:r>
            <a:r>
              <a:rPr dirty="0" sz="2000">
                <a:latin typeface="Calibri"/>
                <a:cs typeface="Calibri"/>
              </a:rPr>
              <a:t>Network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topology.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000" spc="-25">
                <a:latin typeface="Calibri"/>
                <a:cs typeface="Calibri"/>
              </a:rPr>
              <a:t>Topology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physical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logical</a:t>
            </a:r>
            <a:endParaRPr sz="200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480"/>
              </a:spcBef>
              <a:buChar char="•"/>
              <a:tabLst>
                <a:tab pos="193675" algn="l"/>
              </a:tabLst>
            </a:pPr>
            <a:r>
              <a:rPr dirty="0" sz="2000">
                <a:latin typeface="Calibri"/>
                <a:cs typeface="Calibri"/>
              </a:rPr>
              <a:t>Physical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Topology-</a:t>
            </a:r>
            <a:r>
              <a:rPr dirty="0" sz="2000" spc="-10">
                <a:latin typeface="Calibri"/>
                <a:cs typeface="Calibri"/>
              </a:rPr>
              <a:t>physical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layout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nodes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cables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network.</a:t>
            </a:r>
            <a:endParaRPr sz="20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480"/>
              </a:spcBef>
              <a:buChar char="•"/>
              <a:tabLst>
                <a:tab pos="194310" algn="l"/>
              </a:tabLst>
            </a:pPr>
            <a:r>
              <a:rPr dirty="0" sz="2000">
                <a:latin typeface="Calibri"/>
                <a:cs typeface="Calibri"/>
              </a:rPr>
              <a:t>Logical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topology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flows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between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different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components.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latin typeface="Calibri"/>
                <a:cs typeface="Calibri"/>
              </a:rPr>
              <a:t>Types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Physical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Topologies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103" y="3499103"/>
            <a:ext cx="8851346" cy="260745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8739" y="742363"/>
            <a:ext cx="6877684" cy="331851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following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factors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considered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while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selecting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topology:</a:t>
            </a:r>
            <a:endParaRPr sz="2000"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0350" algn="l"/>
              </a:tabLst>
            </a:pPr>
            <a:r>
              <a:rPr dirty="0" sz="2000" spc="-20">
                <a:latin typeface="Calibri"/>
                <a:cs typeface="Calibri"/>
              </a:rPr>
              <a:t>Cost</a:t>
            </a:r>
            <a:endParaRPr sz="2000"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260350" algn="l"/>
              </a:tabLst>
            </a:pPr>
            <a:r>
              <a:rPr dirty="0" sz="2000" spc="-10">
                <a:latin typeface="Calibri"/>
                <a:cs typeface="Calibri"/>
              </a:rPr>
              <a:t>Reliability</a:t>
            </a:r>
            <a:endParaRPr sz="2000"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0350" algn="l"/>
              </a:tabLst>
            </a:pPr>
            <a:r>
              <a:rPr dirty="0" sz="2000" spc="-10">
                <a:latin typeface="Calibri"/>
                <a:cs typeface="Calibri"/>
              </a:rPr>
              <a:t>Scalability</a:t>
            </a:r>
            <a:endParaRPr sz="2000"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0350" algn="l"/>
              </a:tabLst>
            </a:pPr>
            <a:r>
              <a:rPr dirty="0" sz="2000">
                <a:latin typeface="Calibri"/>
                <a:cs typeface="Calibri"/>
              </a:rPr>
              <a:t>Bandwidth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capacity</a:t>
            </a:r>
            <a:endParaRPr sz="2000"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0350" algn="l"/>
              </a:tabLst>
            </a:pPr>
            <a:r>
              <a:rPr dirty="0" sz="2000">
                <a:latin typeface="Calibri"/>
                <a:cs typeface="Calibri"/>
              </a:rPr>
              <a:t>Ease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installation</a:t>
            </a:r>
            <a:endParaRPr sz="2000"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260350" algn="l"/>
              </a:tabLst>
            </a:pPr>
            <a:r>
              <a:rPr dirty="0" sz="2000">
                <a:latin typeface="Calibri"/>
                <a:cs typeface="Calibri"/>
              </a:rPr>
              <a:t>Ease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troubleshooting</a:t>
            </a:r>
            <a:endParaRPr sz="2000"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0350" algn="l"/>
              </a:tabLst>
            </a:pPr>
            <a:r>
              <a:rPr dirty="0" sz="2000">
                <a:latin typeface="Calibri"/>
                <a:cs typeface="Calibri"/>
              </a:rPr>
              <a:t>Delay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involved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routing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node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another.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b="1">
                <a:latin typeface="Calibri"/>
                <a:cs typeface="Calibri"/>
              </a:rPr>
              <a:t>BUS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TOPOLOGY: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96342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TOPOLOGY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05279" y="3925453"/>
            <a:ext cx="5291872" cy="235304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3359" y="4215384"/>
            <a:ext cx="2642616" cy="1607229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8739" y="804163"/>
            <a:ext cx="181419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40" b="1">
                <a:latin typeface="Calibri"/>
                <a:cs typeface="Calibri"/>
              </a:rPr>
              <a:t>STAR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30" b="1">
                <a:latin typeface="Calibri"/>
                <a:cs typeface="Calibri"/>
              </a:rPr>
              <a:t>TOPOLOGY: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739" y="3365753"/>
            <a:ext cx="183197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b="1">
                <a:latin typeface="Calibri"/>
                <a:cs typeface="Calibri"/>
              </a:rPr>
              <a:t>RING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30" b="1">
                <a:latin typeface="Calibri"/>
                <a:cs typeface="Calibri"/>
              </a:rPr>
              <a:t>TOPOLOGY: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0066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2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TOPOLOGY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2894" y="4142232"/>
            <a:ext cx="5648325" cy="150604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351" y="929639"/>
            <a:ext cx="2203672" cy="247555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2145" y="4054128"/>
            <a:ext cx="1810366" cy="180412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1182" y="1221679"/>
            <a:ext cx="5184301" cy="1903658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8739" y="804163"/>
            <a:ext cx="180848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b="1">
                <a:latin typeface="Calibri"/>
                <a:cs typeface="Calibri"/>
              </a:rPr>
              <a:t>TREE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30" b="1">
                <a:latin typeface="Calibri"/>
                <a:cs typeface="Calibri"/>
              </a:rPr>
              <a:t>TOPOLOGY: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739" y="3365753"/>
            <a:ext cx="191833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b="1">
                <a:latin typeface="Calibri"/>
                <a:cs typeface="Calibri"/>
              </a:rPr>
              <a:t>MESH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30" b="1">
                <a:latin typeface="Calibri"/>
                <a:cs typeface="Calibri"/>
              </a:rPr>
              <a:t>TOPOLOGY: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0066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2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TOPOLOGY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71488" y="4156785"/>
            <a:ext cx="2133220" cy="136747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4642" y="3841921"/>
            <a:ext cx="6026129" cy="215086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56382" y="1224754"/>
            <a:ext cx="5610225" cy="153781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9768" y="1286255"/>
            <a:ext cx="2139696" cy="156972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8739" y="742363"/>
            <a:ext cx="5555615" cy="75692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00" b="1">
                <a:latin typeface="Calibri"/>
                <a:cs typeface="Calibri"/>
              </a:rPr>
              <a:t>HYBRID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TOPOLOGY:</a:t>
            </a:r>
            <a:endParaRPr sz="2000">
              <a:latin typeface="Calibri"/>
              <a:cs typeface="Calibri"/>
            </a:endParaRPr>
          </a:p>
          <a:p>
            <a:pPr marL="585470">
              <a:lnSpc>
                <a:spcPct val="100000"/>
              </a:lnSpc>
              <a:spcBef>
                <a:spcPts val="480"/>
              </a:spcBef>
            </a:pPr>
            <a:r>
              <a:rPr dirty="0" sz="2000" b="1">
                <a:latin typeface="Calibri"/>
                <a:cs typeface="Calibri"/>
              </a:rPr>
              <a:t>-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It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is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combination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more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than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one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topology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0066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2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TOPOLOGY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75773" y="2142743"/>
            <a:ext cx="5645117" cy="345643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3008452"/>
            <a:ext cx="396557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0AF50"/>
                </a:solidFill>
              </a:rPr>
              <a:t>1.Personal</a:t>
            </a:r>
            <a:r>
              <a:rPr dirty="0" sz="2400" spc="-75">
                <a:solidFill>
                  <a:srgbClr val="00AF50"/>
                </a:solidFill>
              </a:rPr>
              <a:t> </a:t>
            </a:r>
            <a:r>
              <a:rPr dirty="0" sz="2400">
                <a:solidFill>
                  <a:srgbClr val="00AF50"/>
                </a:solidFill>
              </a:rPr>
              <a:t>Area</a:t>
            </a:r>
            <a:r>
              <a:rPr dirty="0" sz="2400" spc="-70">
                <a:solidFill>
                  <a:srgbClr val="00AF50"/>
                </a:solidFill>
              </a:rPr>
              <a:t> </a:t>
            </a:r>
            <a:r>
              <a:rPr dirty="0" sz="2400">
                <a:solidFill>
                  <a:srgbClr val="00AF50"/>
                </a:solidFill>
              </a:rPr>
              <a:t>Network</a:t>
            </a:r>
            <a:r>
              <a:rPr dirty="0" sz="2400" spc="-65">
                <a:solidFill>
                  <a:srgbClr val="00AF50"/>
                </a:solidFill>
              </a:rPr>
              <a:t> </a:t>
            </a:r>
            <a:r>
              <a:rPr dirty="0" sz="2400" spc="-10">
                <a:solidFill>
                  <a:srgbClr val="00AF50"/>
                </a:solidFill>
              </a:rPr>
              <a:t>(PAN)</a:t>
            </a:r>
            <a:endParaRPr sz="2400"/>
          </a:p>
        </p:txBody>
      </p:sp>
      <p:sp>
        <p:nvSpPr>
          <p:cNvPr id="9" name="object 9" descr=""/>
          <p:cNvSpPr txBox="1"/>
          <p:nvPr/>
        </p:nvSpPr>
        <p:spPr>
          <a:xfrm>
            <a:off x="78739" y="3377105"/>
            <a:ext cx="7973059" cy="148844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 b="1">
                <a:latin typeface="Calibri"/>
                <a:cs typeface="Calibri"/>
              </a:rPr>
              <a:t>For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very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small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distance</a:t>
            </a:r>
            <a:r>
              <a:rPr dirty="0" sz="2000" spc="3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(10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METRES)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like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small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room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 spc="-25">
                <a:latin typeface="Calibri"/>
                <a:cs typeface="Calibri"/>
              </a:rPr>
              <a:t>communicationbetweentwo-</a:t>
            </a:r>
            <a:r>
              <a:rPr dirty="0" sz="2000" spc="-10">
                <a:latin typeface="Calibri"/>
                <a:cs typeface="Calibri"/>
              </a:rPr>
              <a:t>threemobiledevicesorPCforpersonalpurpose.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4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Private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Communication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Example: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Bluetooth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58432" y="4654719"/>
            <a:ext cx="2222015" cy="153778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9639" y="286511"/>
            <a:ext cx="7363492" cy="228600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8739" y="801115"/>
            <a:ext cx="7273925" cy="4199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920" indent="-238125">
              <a:lnSpc>
                <a:spcPct val="100000"/>
              </a:lnSpc>
              <a:spcBef>
                <a:spcPts val="100"/>
              </a:spcBef>
              <a:buSzPct val="95833"/>
              <a:buAutoNum type="arabicPeriod" startAt="2"/>
              <a:tabLst>
                <a:tab pos="248920" algn="l"/>
              </a:tabLst>
            </a:pPr>
            <a:r>
              <a:rPr dirty="0" sz="2400" b="1">
                <a:solidFill>
                  <a:srgbClr val="00AF50"/>
                </a:solidFill>
                <a:latin typeface="Calibri"/>
                <a:cs typeface="Calibri"/>
              </a:rPr>
              <a:t>Local</a:t>
            </a:r>
            <a:r>
              <a:rPr dirty="0" sz="2400" spc="-4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AF50"/>
                </a:solidFill>
                <a:latin typeface="Calibri"/>
                <a:cs typeface="Calibri"/>
              </a:rPr>
              <a:t>Area</a:t>
            </a:r>
            <a:r>
              <a:rPr dirty="0" sz="2400" spc="-3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AF50"/>
                </a:solidFill>
                <a:latin typeface="Calibri"/>
                <a:cs typeface="Calibri"/>
              </a:rPr>
              <a:t>Network(LAN)–limited</a:t>
            </a:r>
            <a:r>
              <a:rPr dirty="0" sz="2400" spc="-7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AF50"/>
                </a:solidFill>
                <a:latin typeface="Calibri"/>
                <a:cs typeface="Calibri"/>
              </a:rPr>
              <a:t>area</a:t>
            </a:r>
            <a:r>
              <a:rPr dirty="0" sz="2400" spc="-1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AF50"/>
                </a:solidFill>
                <a:latin typeface="Calibri"/>
                <a:cs typeface="Calibri"/>
              </a:rPr>
              <a:t>(within</a:t>
            </a:r>
            <a:r>
              <a:rPr dirty="0" sz="2400" spc="-4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AF50"/>
                </a:solidFill>
                <a:latin typeface="Calibri"/>
                <a:cs typeface="Calibri"/>
              </a:rPr>
              <a:t>building)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  <a:buClr>
                <a:srgbClr val="00AF50"/>
              </a:buClr>
              <a:buFont typeface="Calibri"/>
              <a:buAutoNum type="arabicPeriod" startAt="2"/>
            </a:pPr>
            <a:endParaRPr sz="2400">
              <a:latin typeface="Calibri"/>
              <a:cs typeface="Calibri"/>
            </a:endParaRPr>
          </a:p>
          <a:p>
            <a:pPr lvl="1" marL="356870" indent="-344170">
              <a:lnSpc>
                <a:spcPct val="100000"/>
              </a:lnSpc>
              <a:buFont typeface="Wingdings"/>
              <a:buChar char="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Use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small local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area,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like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institute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organization.</a:t>
            </a:r>
            <a:endParaRPr sz="2000">
              <a:latin typeface="Calibri"/>
              <a:cs typeface="Calibri"/>
            </a:endParaRPr>
          </a:p>
          <a:p>
            <a:pPr lvl="1"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Devices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connected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via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physical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medium.</a:t>
            </a:r>
            <a:endParaRPr sz="2000">
              <a:latin typeface="Calibri"/>
              <a:cs typeface="Calibri"/>
            </a:endParaRPr>
          </a:p>
          <a:p>
            <a:pPr lvl="1" marL="356870" indent="-344170">
              <a:lnSpc>
                <a:spcPct val="100000"/>
              </a:lnSpc>
              <a:spcBef>
                <a:spcPts val="484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Limited</a:t>
            </a:r>
            <a:r>
              <a:rPr dirty="0" sz="2000" spc="-10">
                <a:latin typeface="Calibri"/>
                <a:cs typeface="Calibri"/>
              </a:rPr>
              <a:t> distance,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1KM</a:t>
            </a:r>
            <a:endParaRPr sz="2000">
              <a:latin typeface="Calibri"/>
              <a:cs typeface="Calibri"/>
            </a:endParaRPr>
          </a:p>
          <a:p>
            <a:pPr lvl="1"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Example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Intranet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80"/>
              </a:spcBef>
            </a:pPr>
            <a:endParaRPr sz="2000">
              <a:latin typeface="Calibri"/>
              <a:cs typeface="Calibri"/>
            </a:endParaRPr>
          </a:p>
          <a:p>
            <a:pPr marL="248920" indent="-238125">
              <a:lnSpc>
                <a:spcPct val="100000"/>
              </a:lnSpc>
              <a:buSzPct val="95833"/>
              <a:buAutoNum type="arabicPeriod" startAt="3"/>
              <a:tabLst>
                <a:tab pos="248920" algn="l"/>
              </a:tabLst>
            </a:pPr>
            <a:r>
              <a:rPr dirty="0" sz="2400" spc="-10" b="1">
                <a:solidFill>
                  <a:srgbClr val="00AF50"/>
                </a:solidFill>
                <a:latin typeface="Calibri"/>
                <a:cs typeface="Calibri"/>
              </a:rPr>
              <a:t>Metropolitan</a:t>
            </a:r>
            <a:r>
              <a:rPr dirty="0" sz="2400" spc="-3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AF50"/>
                </a:solidFill>
                <a:latin typeface="Calibri"/>
                <a:cs typeface="Calibri"/>
              </a:rPr>
              <a:t>Area</a:t>
            </a:r>
            <a:r>
              <a:rPr dirty="0" sz="2400" spc="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AF50"/>
                </a:solidFill>
                <a:latin typeface="Calibri"/>
                <a:cs typeface="Calibri"/>
              </a:rPr>
              <a:t>Network(MAN)–within</a:t>
            </a:r>
            <a:r>
              <a:rPr dirty="0" sz="2400" spc="-6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AF50"/>
                </a:solidFill>
                <a:latin typeface="Calibri"/>
                <a:cs typeface="Calibri"/>
              </a:rPr>
              <a:t>city</a:t>
            </a:r>
            <a:endParaRPr sz="2400">
              <a:latin typeface="Calibri"/>
              <a:cs typeface="Calibri"/>
            </a:endParaRPr>
          </a:p>
          <a:p>
            <a:pPr lvl="1" marL="356870" indent="-344170">
              <a:lnSpc>
                <a:spcPct val="100000"/>
              </a:lnSpc>
              <a:spcBef>
                <a:spcPts val="495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Larger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LAN.</a:t>
            </a:r>
            <a:endParaRPr sz="2000">
              <a:latin typeface="Calibri"/>
              <a:cs typeface="Calibri"/>
            </a:endParaRPr>
          </a:p>
          <a:p>
            <a:pPr lvl="1"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Used in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Metropolitan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cities.</a:t>
            </a:r>
            <a:endParaRPr sz="2000">
              <a:latin typeface="Calibri"/>
              <a:cs typeface="Calibri"/>
            </a:endParaRPr>
          </a:p>
          <a:p>
            <a:pPr lvl="1" marL="356870" indent="-344170">
              <a:lnSpc>
                <a:spcPct val="100000"/>
              </a:lnSpc>
              <a:spcBef>
                <a:spcPts val="484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Range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50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KM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radius.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36825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TYPES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5023" y="1856232"/>
            <a:ext cx="3569208" cy="178612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01640" y="3928871"/>
            <a:ext cx="3203059" cy="226771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8739" y="724457"/>
            <a:ext cx="4050665" cy="193357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33679" indent="-233679">
              <a:lnSpc>
                <a:spcPct val="100000"/>
              </a:lnSpc>
              <a:spcBef>
                <a:spcPts val="700"/>
              </a:spcBef>
              <a:buSzPct val="93750"/>
              <a:buAutoNum type="arabicPeriod" startAt="4"/>
              <a:tabLst>
                <a:tab pos="233679" algn="l"/>
              </a:tabLst>
            </a:pPr>
            <a:r>
              <a:rPr dirty="0" sz="2400" b="1">
                <a:solidFill>
                  <a:srgbClr val="00AF50"/>
                </a:solidFill>
                <a:latin typeface="Calibri"/>
                <a:cs typeface="Calibri"/>
              </a:rPr>
              <a:t>Wide</a:t>
            </a:r>
            <a:r>
              <a:rPr dirty="0" sz="2400" spc="-7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AF50"/>
                </a:solidFill>
                <a:latin typeface="Calibri"/>
                <a:cs typeface="Calibri"/>
              </a:rPr>
              <a:t>Area</a:t>
            </a:r>
            <a:r>
              <a:rPr dirty="0" sz="2400" spc="-5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AF50"/>
                </a:solidFill>
                <a:latin typeface="Calibri"/>
                <a:cs typeface="Calibri"/>
              </a:rPr>
              <a:t>Network(WAN)</a:t>
            </a:r>
            <a:endParaRPr sz="2400">
              <a:latin typeface="Calibri"/>
              <a:cs typeface="Calibri"/>
            </a:endParaRPr>
          </a:p>
          <a:p>
            <a:pPr lvl="1" marL="356870" indent="-344170">
              <a:lnSpc>
                <a:spcPct val="100000"/>
              </a:lnSpc>
              <a:spcBef>
                <a:spcPts val="500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Within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multiple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city/state/countries</a:t>
            </a:r>
            <a:endParaRPr sz="2000">
              <a:latin typeface="Calibri"/>
              <a:cs typeface="Calibri"/>
            </a:endParaRPr>
          </a:p>
          <a:p>
            <a:pPr lvl="1"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Large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network</a:t>
            </a:r>
            <a:endParaRPr sz="2000">
              <a:latin typeface="Calibri"/>
              <a:cs typeface="Calibri"/>
            </a:endParaRPr>
          </a:p>
          <a:p>
            <a:pPr lvl="1"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 spc="-10">
                <a:latin typeface="Calibri"/>
                <a:cs typeface="Calibri"/>
              </a:rPr>
              <a:t>Public</a:t>
            </a:r>
            <a:endParaRPr sz="2000">
              <a:latin typeface="Calibri"/>
              <a:cs typeface="Calibri"/>
            </a:endParaRPr>
          </a:p>
          <a:p>
            <a:pPr lvl="1" marL="356870" indent="-344170">
              <a:lnSpc>
                <a:spcPct val="100000"/>
              </a:lnSpc>
              <a:spcBef>
                <a:spcPts val="484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Example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Internet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36825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TYPES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9872" y="2715767"/>
            <a:ext cx="7214616" cy="342900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63466" y="142903"/>
            <a:ext cx="2285312" cy="153383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36825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NETWORK</a:t>
            </a:r>
            <a:r>
              <a:rPr dirty="0" spc="-1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TYPES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13231"/>
            <a:ext cx="9143999" cy="550164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99441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CASE</a:t>
            </a:r>
            <a:r>
              <a:rPr dirty="0" spc="-114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STUDY</a:t>
            </a:r>
            <a:r>
              <a:rPr dirty="0" spc="-1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BASED</a:t>
            </a:r>
            <a:r>
              <a:rPr dirty="0" spc="-8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QUESTIONS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136499" y="779398"/>
          <a:ext cx="8876030" cy="5284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465"/>
                <a:gridCol w="836930"/>
                <a:gridCol w="7531734"/>
              </a:tblGrid>
              <a:tr h="605155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Things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remember</a:t>
                      </a:r>
                      <a:r>
                        <a:rPr dirty="0" sz="18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before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solving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5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Install</a:t>
                      </a:r>
                      <a:r>
                        <a:rPr dirty="0" sz="16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SERVER</a:t>
                      </a:r>
                      <a:r>
                        <a:rPr dirty="0" sz="1600" spc="-8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block</a:t>
                      </a:r>
                      <a:r>
                        <a:rPr dirty="0" sz="16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dirty="0" sz="16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most</a:t>
                      </a:r>
                      <a:r>
                        <a:rPr dirty="0" sz="1600" spc="-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dirty="0" sz="1600" spc="-3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600" spc="-2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computers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048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Draw</a:t>
                      </a:r>
                      <a:r>
                        <a:rPr dirty="0" sz="1600" spc="-3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2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3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LAYOUT</a:t>
                      </a:r>
                      <a:r>
                        <a:rPr dirty="0" sz="1600" spc="-6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600" spc="-6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efficient</a:t>
                      </a:r>
                      <a:r>
                        <a:rPr dirty="0" sz="1600" spc="-8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connection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Draw</a:t>
                      </a:r>
                      <a:r>
                        <a:rPr dirty="0" sz="16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16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possible</a:t>
                      </a:r>
                      <a:r>
                        <a:rPr dirty="0" sz="16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LAYOUTS</a:t>
                      </a:r>
                      <a:r>
                        <a:rPr dirty="0" sz="16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16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600" spc="-1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BUS</a:t>
                      </a:r>
                      <a:r>
                        <a:rPr dirty="0" sz="1600" spc="-3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600" spc="-3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STAR</a:t>
                      </a:r>
                      <a:r>
                        <a:rPr dirty="0" sz="1600" spc="-3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topology</a:t>
                      </a:r>
                      <a:r>
                        <a:rPr dirty="0" sz="1600" spc="-7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6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SELECT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35" b="1">
                          <a:latin typeface="Times New Roman"/>
                          <a:cs typeface="Times New Roman"/>
                        </a:rPr>
                        <a:t>LAYOUT</a:t>
                      </a:r>
                      <a:r>
                        <a:rPr dirty="0" sz="16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LOWEST</a:t>
                      </a:r>
                      <a:r>
                        <a:rPr dirty="0" sz="1600" spc="-6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DISTANCE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Place</a:t>
                      </a:r>
                      <a:r>
                        <a:rPr dirty="0" sz="16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HUB/SWITCH</a:t>
                      </a:r>
                      <a:r>
                        <a:rPr dirty="0" sz="1600" spc="-4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connect</a:t>
                      </a:r>
                      <a:r>
                        <a:rPr dirty="0" sz="16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16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computers</a:t>
                      </a:r>
                      <a:r>
                        <a:rPr dirty="0" sz="16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within</a:t>
                      </a:r>
                      <a:r>
                        <a:rPr dirty="0" sz="1600" spc="-5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block/building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730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b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Place</a:t>
                      </a:r>
                      <a:r>
                        <a:rPr dirty="0" sz="16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ROUTER</a:t>
                      </a:r>
                      <a:r>
                        <a:rPr dirty="0" sz="1600" spc="-4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connect</a:t>
                      </a:r>
                      <a:r>
                        <a:rPr dirty="0" sz="16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16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computers</a:t>
                      </a:r>
                      <a:r>
                        <a:rPr dirty="0" sz="160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between</a:t>
                      </a:r>
                      <a:r>
                        <a:rPr dirty="0" sz="1600" spc="-6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two</a:t>
                      </a:r>
                      <a:r>
                        <a:rPr dirty="0" sz="1600" spc="-4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blocks/buildings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1148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PLACING</a:t>
                      </a:r>
                      <a:r>
                        <a:rPr dirty="0" sz="16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REPEATER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79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you</a:t>
                      </a:r>
                      <a:r>
                        <a:rPr dirty="0" sz="16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TWISTER</a:t>
                      </a:r>
                      <a:r>
                        <a:rPr dirty="0" sz="1600" spc="-5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PAIR</a:t>
                      </a:r>
                      <a:r>
                        <a:rPr dirty="0" sz="1600" spc="-3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CABLE</a:t>
                      </a:r>
                      <a:r>
                        <a:rPr dirty="0" sz="1600" spc="-2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 use</a:t>
                      </a:r>
                      <a:r>
                        <a:rPr dirty="0" sz="16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REPEATER</a:t>
                      </a:r>
                      <a:r>
                        <a:rPr dirty="0" sz="1600" spc="-9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6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above</a:t>
                      </a:r>
                      <a:r>
                        <a:rPr dirty="0" sz="1600" spc="-3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dirty="0" sz="1600" spc="-2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meters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908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b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you</a:t>
                      </a:r>
                      <a:r>
                        <a:rPr dirty="0" sz="16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6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COAXIAL</a:t>
                      </a:r>
                      <a:r>
                        <a:rPr dirty="0" sz="1600" spc="-8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CABLE</a:t>
                      </a:r>
                      <a:r>
                        <a:rPr dirty="0" sz="1600" spc="-2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6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REPEATER</a:t>
                      </a:r>
                      <a:r>
                        <a:rPr dirty="0" sz="16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6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above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500</a:t>
                      </a:r>
                      <a:r>
                        <a:rPr dirty="0" sz="1600" spc="-3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meters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(ESPECIALLY</a:t>
                      </a:r>
                      <a:r>
                        <a:rPr dirty="0" sz="1600" spc="-1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THINNET</a:t>
                      </a:r>
                      <a:r>
                        <a:rPr dirty="0" sz="1600" spc="-7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185METERS</a:t>
                      </a:r>
                      <a:r>
                        <a:rPr dirty="0" sz="1600" spc="-5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6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THICKNET</a:t>
                      </a:r>
                      <a:r>
                        <a:rPr dirty="0" sz="1600" spc="-6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500</a:t>
                      </a:r>
                      <a:r>
                        <a:rPr dirty="0" sz="1600" spc="-5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METERS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051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you</a:t>
                      </a:r>
                      <a:r>
                        <a:rPr dirty="0" sz="16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6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FIBER</a:t>
                      </a:r>
                      <a:r>
                        <a:rPr dirty="0" sz="1600" spc="-4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OPTIC</a:t>
                      </a:r>
                      <a:r>
                        <a:rPr dirty="0" sz="1600" spc="-2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CABLE</a:t>
                      </a:r>
                      <a:r>
                        <a:rPr dirty="0" sz="1600" spc="-4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 use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REPEATER</a:t>
                      </a:r>
                      <a:r>
                        <a:rPr dirty="0" sz="1600" spc="-9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6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above</a:t>
                      </a:r>
                      <a:r>
                        <a:rPr dirty="0" sz="1600" spc="-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r>
                        <a:rPr dirty="0" sz="1600" spc="-2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KMS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606" y="-31927"/>
            <a:ext cx="74688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30859C"/>
                </a:solidFill>
              </a:rPr>
              <a:t>EVOLUTION</a:t>
            </a:r>
            <a:r>
              <a:rPr dirty="0" sz="3600" spc="-55">
                <a:solidFill>
                  <a:srgbClr val="30859C"/>
                </a:solidFill>
              </a:rPr>
              <a:t> </a:t>
            </a:r>
            <a:r>
              <a:rPr dirty="0" sz="3600">
                <a:solidFill>
                  <a:srgbClr val="30859C"/>
                </a:solidFill>
              </a:rPr>
              <a:t>OF</a:t>
            </a:r>
            <a:r>
              <a:rPr dirty="0" sz="3600" spc="-95">
                <a:solidFill>
                  <a:srgbClr val="30859C"/>
                </a:solidFill>
              </a:rPr>
              <a:t> </a:t>
            </a:r>
            <a:r>
              <a:rPr dirty="0" sz="3600">
                <a:solidFill>
                  <a:srgbClr val="30859C"/>
                </a:solidFill>
              </a:rPr>
              <a:t>COMPUTER</a:t>
            </a:r>
            <a:r>
              <a:rPr dirty="0" sz="3600" spc="-95">
                <a:solidFill>
                  <a:srgbClr val="30859C"/>
                </a:solidFill>
              </a:rPr>
              <a:t> </a:t>
            </a:r>
            <a:r>
              <a:rPr dirty="0" sz="3600" spc="-10">
                <a:solidFill>
                  <a:srgbClr val="30859C"/>
                </a:solidFill>
              </a:rPr>
              <a:t>NETWORKS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221691" y="661162"/>
            <a:ext cx="8775065" cy="411035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356870" marR="5715" indent="-344805">
              <a:lnSpc>
                <a:spcPct val="100000"/>
              </a:lnSpc>
              <a:spcBef>
                <a:spcPts val="90"/>
              </a:spcBef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ARPANET</a:t>
            </a:r>
            <a:r>
              <a:rPr dirty="0" sz="2000" spc="13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(Advanced</a:t>
            </a:r>
            <a:r>
              <a:rPr dirty="0" sz="2000" spc="15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Research</a:t>
            </a:r>
            <a:r>
              <a:rPr dirty="0" sz="2000" spc="15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Projects</a:t>
            </a:r>
            <a:r>
              <a:rPr dirty="0" sz="2000" spc="14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Agency</a:t>
            </a:r>
            <a:r>
              <a:rPr dirty="0" sz="2000" spc="14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NETwork):</a:t>
            </a:r>
            <a:r>
              <a:rPr dirty="0" sz="2000" spc="14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In1969,TheUS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govt. </a:t>
            </a:r>
            <a:r>
              <a:rPr dirty="0" sz="2000">
                <a:latin typeface="Calibri"/>
                <a:cs typeface="Calibri"/>
              </a:rPr>
              <a:t>formed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agency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named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ARPANET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connect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computers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various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universities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defense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agencies.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main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objective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ARPANET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develop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network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could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continue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function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efficiently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even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event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nuclear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attack.</a:t>
            </a:r>
            <a:endParaRPr sz="2000">
              <a:latin typeface="Calibri"/>
              <a:cs typeface="Calibri"/>
            </a:endParaRPr>
          </a:p>
          <a:p>
            <a:pPr algn="just" marL="356870" marR="5080" indent="-344805">
              <a:lnSpc>
                <a:spcPct val="100000"/>
              </a:lnSpc>
              <a:spcBef>
                <a:spcPts val="484"/>
              </a:spcBef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Internet</a:t>
            </a:r>
            <a:r>
              <a:rPr dirty="0" sz="2000" spc="3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(INTERconnection</a:t>
            </a:r>
            <a:r>
              <a:rPr dirty="0" sz="2000" spc="5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NETwork):</a:t>
            </a:r>
            <a:r>
              <a:rPr dirty="0" sz="2000" spc="4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Internet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world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wide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network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computer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networks.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owned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anybody.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internet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evolved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from </a:t>
            </a:r>
            <a:r>
              <a:rPr dirty="0" sz="2000" spc="-10">
                <a:latin typeface="Calibri"/>
                <a:cs typeface="Calibri"/>
              </a:rPr>
              <a:t>ARPANET.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services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instantly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available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through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internet: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Email,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Web-</a:t>
            </a:r>
            <a:r>
              <a:rPr dirty="0" sz="2000" spc="-10">
                <a:latin typeface="Calibri"/>
                <a:cs typeface="Calibri"/>
              </a:rPr>
              <a:t>enabled </a:t>
            </a:r>
            <a:r>
              <a:rPr dirty="0" sz="2000">
                <a:latin typeface="Calibri"/>
                <a:cs typeface="Calibri"/>
              </a:rPr>
              <a:t>audio/video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conferencing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services,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Online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movies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gaming,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 </a:t>
            </a:r>
            <a:r>
              <a:rPr dirty="0" sz="2000" spc="-10">
                <a:latin typeface="Calibri"/>
                <a:cs typeface="Calibri"/>
              </a:rPr>
              <a:t>transfer/file- </a:t>
            </a:r>
            <a:r>
              <a:rPr dirty="0" sz="2000">
                <a:latin typeface="Calibri"/>
                <a:cs typeface="Calibri"/>
              </a:rPr>
              <a:t>sharing,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Instant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messaging,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Internet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forums,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Social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networking,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Online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shopping, </a:t>
            </a:r>
            <a:r>
              <a:rPr dirty="0" sz="2000">
                <a:latin typeface="Calibri"/>
                <a:cs typeface="Calibri"/>
              </a:rPr>
              <a:t>Financial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algn="just" marL="356870" marR="6350" indent="-344805">
              <a:lnSpc>
                <a:spcPct val="100000"/>
              </a:lnSpc>
              <a:spcBef>
                <a:spcPts val="484"/>
              </a:spcBef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Inter</a:t>
            </a:r>
            <a:r>
              <a:rPr dirty="0" sz="2000" spc="6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space:</a:t>
            </a:r>
            <a:r>
              <a:rPr dirty="0" sz="2000" spc="6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client/server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software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program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allows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multiple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users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communicate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online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real–time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audio,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video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text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chat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dynamic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3D </a:t>
            </a:r>
            <a:r>
              <a:rPr dirty="0" sz="2000" spc="-10">
                <a:latin typeface="Calibri"/>
                <a:cs typeface="Calibri"/>
              </a:rPr>
              <a:t>environments.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929639" y="4785359"/>
            <a:ext cx="7746365" cy="2052955"/>
            <a:chOff x="929639" y="4785359"/>
            <a:chExt cx="7746365" cy="205295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639" y="4785359"/>
              <a:ext cx="7501128" cy="1499615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99441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</a:rPr>
              <a:t>CASE</a:t>
            </a:r>
            <a:r>
              <a:rPr dirty="0" spc="-114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STUDY</a:t>
            </a:r>
            <a:r>
              <a:rPr dirty="0" spc="-1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BASED</a:t>
            </a:r>
            <a:r>
              <a:rPr dirty="0" spc="-8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QUESTIONS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136499" y="708025"/>
          <a:ext cx="8876030" cy="5327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280"/>
                <a:gridCol w="8324215"/>
              </a:tblGrid>
              <a:tr h="65278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Things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remember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before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solving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7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PLACING</a:t>
                      </a:r>
                      <a:r>
                        <a:rPr dirty="0" sz="16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MODEM</a:t>
                      </a:r>
                      <a:r>
                        <a:rPr dirty="0" sz="1600" spc="-4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6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dirty="0" sz="16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block</a:t>
                      </a:r>
                      <a:r>
                        <a:rPr dirty="0" sz="16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maximum</a:t>
                      </a:r>
                      <a:r>
                        <a:rPr dirty="0" sz="1600" spc="6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dirty="0" sz="1600" spc="-2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600" spc="-4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computers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55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SELECTING</a:t>
                      </a:r>
                      <a:r>
                        <a:rPr dirty="0" sz="1600" spc="-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TRANSMISSION</a:t>
                      </a:r>
                      <a:r>
                        <a:rPr dirty="0" sz="16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MEDIA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Media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6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longer</a:t>
                      </a:r>
                      <a:r>
                        <a:rPr dirty="0" sz="1600" spc="-6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distance</a:t>
                      </a:r>
                      <a:r>
                        <a:rPr dirty="0" sz="1600" spc="-1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SATELLITE</a:t>
                      </a:r>
                      <a:r>
                        <a:rPr dirty="0" sz="1600" spc="-8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LINK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Media</a:t>
                      </a:r>
                      <a:r>
                        <a:rPr dirty="0" sz="16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6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Hilly</a:t>
                      </a:r>
                      <a:r>
                        <a:rPr dirty="0" sz="1600" spc="-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areas</a:t>
                      </a:r>
                      <a:r>
                        <a:rPr dirty="0" sz="16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RADIO</a:t>
                      </a:r>
                      <a:r>
                        <a:rPr dirty="0" sz="1600" spc="-3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WAVE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 marR="273748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Economic</a:t>
                      </a:r>
                      <a:r>
                        <a:rPr dirty="0" sz="1600" spc="-4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wireless</a:t>
                      </a:r>
                      <a:r>
                        <a:rPr dirty="0" sz="16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connection</a:t>
                      </a:r>
                      <a:r>
                        <a:rPr dirty="0" sz="16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RADIOWAVE</a:t>
                      </a:r>
                      <a:r>
                        <a:rPr dirty="0" sz="1600" spc="-3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1600" spc="-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MICROWAVE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Best</a:t>
                      </a:r>
                      <a:r>
                        <a:rPr dirty="0" sz="1600" spc="-8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Wired</a:t>
                      </a:r>
                      <a:r>
                        <a:rPr dirty="0" sz="16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media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Optical</a:t>
                      </a:r>
                      <a:r>
                        <a:rPr dirty="0" sz="1600" spc="-4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fiber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3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FIREWALL</a:t>
                      </a:r>
                      <a:r>
                        <a:rPr dirty="0" sz="1600" spc="-12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 for</a:t>
                      </a:r>
                      <a:r>
                        <a:rPr dirty="0" sz="16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data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protection</a:t>
                      </a:r>
                      <a:r>
                        <a:rPr dirty="0" sz="1600" spc="-4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data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security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CHOOSING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6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INTERNET</a:t>
                      </a:r>
                      <a:r>
                        <a:rPr dirty="0" sz="16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CONNECTION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6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ECONOMIC</a:t>
                      </a:r>
                      <a:r>
                        <a:rPr dirty="0" sz="1600" spc="-2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internet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connection</a:t>
                      </a:r>
                      <a:r>
                        <a:rPr dirty="0" sz="16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DIALUP</a:t>
                      </a:r>
                      <a:r>
                        <a:rPr dirty="0" sz="1600" spc="-13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INTERNET</a:t>
                      </a:r>
                      <a:r>
                        <a:rPr dirty="0" sz="16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CONNECTION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6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FASTER</a:t>
                      </a:r>
                      <a:r>
                        <a:rPr dirty="0" sz="1600" spc="-5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internet</a:t>
                      </a:r>
                      <a:r>
                        <a:rPr dirty="0" sz="16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connection</a:t>
                      </a:r>
                      <a:r>
                        <a:rPr dirty="0" sz="16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BROADBAND</a:t>
                      </a:r>
                      <a:r>
                        <a:rPr dirty="0" sz="1600" spc="-7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INTERNET</a:t>
                      </a:r>
                      <a:r>
                        <a:rPr dirty="0" sz="1600" spc="-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CONNECTION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445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dirty="0" sz="16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6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NETWORK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7370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2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PAN</a:t>
                      </a:r>
                      <a:r>
                        <a:rPr dirty="0" sz="1600" spc="-3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3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MAX.</a:t>
                      </a:r>
                      <a:r>
                        <a:rPr dirty="0" sz="1600" spc="-2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1600" spc="-6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METERS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7370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LAN</a:t>
                      </a:r>
                      <a:r>
                        <a:rPr dirty="0" sz="1600" spc="-3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2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MAX.</a:t>
                      </a:r>
                      <a:r>
                        <a:rPr dirty="0" sz="1600" spc="1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1KM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7370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MAN</a:t>
                      </a:r>
                      <a:r>
                        <a:rPr dirty="0" sz="1600" spc="-2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3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MAX.</a:t>
                      </a:r>
                      <a:r>
                        <a:rPr dirty="0" sz="1600" spc="-1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100KMS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4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WAN</a:t>
                      </a:r>
                      <a:r>
                        <a:rPr dirty="0" sz="1600" spc="-3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5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WORLD</a:t>
                      </a:r>
                      <a:r>
                        <a:rPr dirty="0" sz="1600" spc="-7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WIDE</a:t>
                      </a:r>
                      <a:r>
                        <a:rPr dirty="0" sz="1600" spc="-15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(CITY/STATE/COUNTRY/CONTINENT)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564" y="374347"/>
            <a:ext cx="7006796" cy="4474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846" y="147904"/>
            <a:ext cx="704977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2170" algn="l"/>
              </a:tabLst>
            </a:pPr>
            <a:r>
              <a:rPr dirty="0" sz="4800">
                <a:solidFill>
                  <a:srgbClr val="FF0000"/>
                </a:solidFill>
              </a:rPr>
              <a:t>N</a:t>
            </a:r>
            <a:r>
              <a:rPr dirty="0" sz="4800" spc="-495">
                <a:solidFill>
                  <a:srgbClr val="FF0000"/>
                </a:solidFill>
              </a:rPr>
              <a:t> </a:t>
            </a:r>
            <a:r>
              <a:rPr dirty="0" sz="4800">
                <a:solidFill>
                  <a:srgbClr val="FF0000"/>
                </a:solidFill>
              </a:rPr>
              <a:t>E</a:t>
            </a:r>
            <a:r>
              <a:rPr dirty="0" sz="4800" spc="-475">
                <a:solidFill>
                  <a:srgbClr val="FF0000"/>
                </a:solidFill>
              </a:rPr>
              <a:t> </a:t>
            </a:r>
            <a:r>
              <a:rPr dirty="0" sz="4800" spc="580">
                <a:solidFill>
                  <a:srgbClr val="FF0000"/>
                </a:solidFill>
              </a:rPr>
              <a:t>T</a:t>
            </a:r>
            <a:r>
              <a:rPr dirty="0" sz="4800" spc="530">
                <a:solidFill>
                  <a:srgbClr val="FF0000"/>
                </a:solidFill>
              </a:rPr>
              <a:t>W</a:t>
            </a:r>
            <a:r>
              <a:rPr dirty="0" sz="4800" spc="575">
                <a:solidFill>
                  <a:srgbClr val="FF0000"/>
                </a:solidFill>
              </a:rPr>
              <a:t>O</a:t>
            </a:r>
            <a:r>
              <a:rPr dirty="0" sz="4800" spc="-10">
                <a:solidFill>
                  <a:srgbClr val="FF0000"/>
                </a:solidFill>
              </a:rPr>
              <a:t>R</a:t>
            </a:r>
            <a:r>
              <a:rPr dirty="0" sz="4800" spc="-475">
                <a:solidFill>
                  <a:srgbClr val="FF0000"/>
                </a:solidFill>
              </a:rPr>
              <a:t> </a:t>
            </a:r>
            <a:r>
              <a:rPr dirty="0" sz="4800" spc="-50">
                <a:solidFill>
                  <a:srgbClr val="FF0000"/>
                </a:solidFill>
              </a:rPr>
              <a:t>K</a:t>
            </a:r>
            <a:r>
              <a:rPr dirty="0" sz="4800">
                <a:solidFill>
                  <a:srgbClr val="FF0000"/>
                </a:solidFill>
              </a:rPr>
              <a:t>	</a:t>
            </a:r>
            <a:r>
              <a:rPr dirty="0" sz="4800" spc="565">
                <a:solidFill>
                  <a:srgbClr val="FF0000"/>
                </a:solidFill>
              </a:rPr>
              <a:t>P</a:t>
            </a:r>
            <a:r>
              <a:rPr dirty="0" sz="4800" spc="540">
                <a:solidFill>
                  <a:srgbClr val="FF0000"/>
                </a:solidFill>
              </a:rPr>
              <a:t>R</a:t>
            </a:r>
            <a:r>
              <a:rPr dirty="0" sz="4800" spc="475">
                <a:solidFill>
                  <a:srgbClr val="FF0000"/>
                </a:solidFill>
              </a:rPr>
              <a:t>O</a:t>
            </a:r>
            <a:r>
              <a:rPr dirty="0" sz="4800" spc="455">
                <a:solidFill>
                  <a:srgbClr val="FF0000"/>
                </a:solidFill>
              </a:rPr>
              <a:t>T</a:t>
            </a:r>
            <a:r>
              <a:rPr dirty="0" sz="4800" spc="570">
                <a:solidFill>
                  <a:srgbClr val="FF0000"/>
                </a:solidFill>
              </a:rPr>
              <a:t>O</a:t>
            </a:r>
            <a:r>
              <a:rPr dirty="0" sz="4800" spc="555">
                <a:solidFill>
                  <a:srgbClr val="FF0000"/>
                </a:solidFill>
              </a:rPr>
              <a:t>C</a:t>
            </a:r>
            <a:r>
              <a:rPr dirty="0" sz="4800" spc="570">
                <a:solidFill>
                  <a:srgbClr val="FF0000"/>
                </a:solidFill>
              </a:rPr>
              <a:t>O</a:t>
            </a:r>
            <a:r>
              <a:rPr dirty="0" sz="4800" spc="-15">
                <a:solidFill>
                  <a:srgbClr val="FF0000"/>
                </a:solidFill>
              </a:rPr>
              <a:t>L</a:t>
            </a:r>
            <a:r>
              <a:rPr dirty="0" sz="4800" spc="-465">
                <a:solidFill>
                  <a:srgbClr val="FF0000"/>
                </a:solidFill>
              </a:rPr>
              <a:t> </a:t>
            </a:r>
            <a:r>
              <a:rPr dirty="0" sz="4800" spc="-50">
                <a:solidFill>
                  <a:srgbClr val="FF0000"/>
                </a:solidFill>
              </a:rPr>
              <a:t>S</a:t>
            </a:r>
            <a:endParaRPr sz="4800"/>
          </a:p>
        </p:txBody>
      </p:sp>
      <p:sp>
        <p:nvSpPr>
          <p:cNvPr id="4" name="object 4" descr=""/>
          <p:cNvSpPr txBox="1"/>
          <p:nvPr/>
        </p:nvSpPr>
        <p:spPr>
          <a:xfrm>
            <a:off x="603504" y="1600200"/>
            <a:ext cx="1752600" cy="83820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1206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95"/>
              </a:spcBef>
            </a:pPr>
            <a:r>
              <a:rPr dirty="0" sz="4400" spc="-20">
                <a:latin typeface="Calibri"/>
                <a:cs typeface="Calibri"/>
              </a:rPr>
              <a:t>HTTP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3400" y="2895600"/>
            <a:ext cx="1752600" cy="91440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4445" rIns="0" bIns="0" rtlCol="0" vert="horz">
            <a:spAutoFit/>
          </a:bodyPr>
          <a:lstStyle/>
          <a:p>
            <a:pPr marL="393700">
              <a:lnSpc>
                <a:spcPct val="100000"/>
              </a:lnSpc>
              <a:spcBef>
                <a:spcPts val="35"/>
              </a:spcBef>
            </a:pPr>
            <a:r>
              <a:rPr dirty="0" sz="5400" spc="-25">
                <a:latin typeface="Calibri"/>
                <a:cs typeface="Calibri"/>
              </a:rPr>
              <a:t>FTP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9976" y="4285488"/>
            <a:ext cx="1828800" cy="8382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8415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145"/>
              </a:spcBef>
            </a:pPr>
            <a:r>
              <a:rPr dirty="0" sz="3600" spc="-10" b="1">
                <a:solidFill>
                  <a:srgbClr val="FF0000"/>
                </a:solidFill>
                <a:latin typeface="Calibri"/>
                <a:cs typeface="Calibri"/>
              </a:rPr>
              <a:t>TCP/IP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76600" y="1572767"/>
            <a:ext cx="1981200" cy="8382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10795" rIns="0" bIns="0" rtlCol="0" vert="horz">
            <a:spAutoFit/>
          </a:bodyPr>
          <a:lstStyle/>
          <a:p>
            <a:pPr marL="565785">
              <a:lnSpc>
                <a:spcPct val="100000"/>
              </a:lnSpc>
              <a:spcBef>
                <a:spcPts val="85"/>
              </a:spcBef>
            </a:pPr>
            <a:r>
              <a:rPr dirty="0" sz="4400" spc="-25" b="1">
                <a:solidFill>
                  <a:srgbClr val="FF0000"/>
                </a:solidFill>
                <a:latin typeface="Calibri"/>
                <a:cs typeface="Calibri"/>
              </a:rPr>
              <a:t>PPP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28232" y="4285488"/>
            <a:ext cx="2057400" cy="6858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15875" rIns="0" bIns="0" rtlCol="0" vert="horz">
            <a:spAutoFit/>
          </a:bodyPr>
          <a:lstStyle/>
          <a:p>
            <a:pPr marL="379095">
              <a:lnSpc>
                <a:spcPct val="100000"/>
              </a:lnSpc>
              <a:spcBef>
                <a:spcPts val="125"/>
              </a:spcBef>
            </a:pPr>
            <a:r>
              <a:rPr dirty="0" sz="4000" spc="-10" b="1">
                <a:solidFill>
                  <a:srgbClr val="FF0000"/>
                </a:solidFill>
                <a:latin typeface="Calibri"/>
                <a:cs typeface="Calibri"/>
              </a:rPr>
              <a:t>HTTPS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364223" y="1475181"/>
            <a:ext cx="1876425" cy="1123315"/>
            <a:chOff x="6364223" y="1475181"/>
            <a:chExt cx="1876425" cy="1123315"/>
          </a:xfrm>
        </p:grpSpPr>
        <p:sp>
          <p:nvSpPr>
            <p:cNvPr id="10" name="object 10" descr=""/>
            <p:cNvSpPr/>
            <p:nvPr/>
          </p:nvSpPr>
          <p:spPr>
            <a:xfrm>
              <a:off x="6553199" y="1594103"/>
              <a:ext cx="1676400" cy="762000"/>
            </a:xfrm>
            <a:custGeom>
              <a:avLst/>
              <a:gdLst/>
              <a:ahLst/>
              <a:cxnLst/>
              <a:rect l="l" t="t" r="r" b="b"/>
              <a:pathLst>
                <a:path w="1676400" h="762000">
                  <a:moveTo>
                    <a:pt x="16764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76400" y="7620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4223" y="1475181"/>
              <a:ext cx="1351533" cy="112298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0023" y="1475181"/>
              <a:ext cx="1190040" cy="1122984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553200" y="1594103"/>
            <a:ext cx="1676400" cy="7620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120"/>
              </a:spcBef>
            </a:pPr>
            <a:r>
              <a:rPr dirty="0" sz="4000" spc="-20" b="1">
                <a:latin typeface="Calibri"/>
                <a:cs typeface="Calibri"/>
              </a:rPr>
              <a:t>SMTP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382511" y="2737053"/>
            <a:ext cx="1941830" cy="1123315"/>
            <a:chOff x="6382511" y="2737053"/>
            <a:chExt cx="1941830" cy="1123315"/>
          </a:xfrm>
        </p:grpSpPr>
        <p:sp>
          <p:nvSpPr>
            <p:cNvPr id="15" name="object 15" descr=""/>
            <p:cNvSpPr/>
            <p:nvPr/>
          </p:nvSpPr>
          <p:spPr>
            <a:xfrm>
              <a:off x="6571487" y="2855976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17526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752600" y="7620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2511" y="2737053"/>
              <a:ext cx="1811909" cy="1122984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6571488" y="2855976"/>
            <a:ext cx="1752600" cy="7620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125"/>
              </a:spcBef>
            </a:pPr>
            <a:r>
              <a:rPr dirty="0" sz="4000" spc="-20" b="1">
                <a:latin typeface="Calibri"/>
                <a:cs typeface="Calibri"/>
              </a:rPr>
              <a:t>POP3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499103" y="2855976"/>
            <a:ext cx="1676400" cy="838200"/>
          </a:xfrm>
          <a:prstGeom prst="rect">
            <a:avLst/>
          </a:prstGeom>
          <a:solidFill>
            <a:srgbClr val="30859C"/>
          </a:solidFill>
        </p:spPr>
        <p:txBody>
          <a:bodyPr wrap="square" lIns="0" tIns="13970" rIns="0" bIns="0" rtlCol="0" vert="horz">
            <a:spAutoFit/>
          </a:bodyPr>
          <a:lstStyle/>
          <a:p>
            <a:pPr marL="335280">
              <a:lnSpc>
                <a:spcPct val="100000"/>
              </a:lnSpc>
              <a:spcBef>
                <a:spcPts val="110"/>
              </a:spcBef>
            </a:pPr>
            <a:r>
              <a:rPr dirty="0" sz="4400" spc="-20" b="1">
                <a:latin typeface="Calibri"/>
                <a:cs typeface="Calibri"/>
              </a:rPr>
              <a:t>VoIP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215639" y="4358640"/>
            <a:ext cx="2286000" cy="685800"/>
          </a:xfrm>
          <a:prstGeom prst="rect">
            <a:avLst/>
          </a:prstGeom>
          <a:solidFill>
            <a:srgbClr val="375F92"/>
          </a:solidFill>
        </p:spPr>
        <p:txBody>
          <a:bodyPr wrap="square" lIns="0" tIns="13970" rIns="0" bIns="0" rtlCol="0" vert="horz">
            <a:spAutoFit/>
          </a:bodyPr>
          <a:lstStyle/>
          <a:p>
            <a:pPr marL="384810">
              <a:lnSpc>
                <a:spcPct val="100000"/>
              </a:lnSpc>
              <a:spcBef>
                <a:spcPts val="110"/>
              </a:spcBef>
            </a:pPr>
            <a:r>
              <a:rPr dirty="0" sz="4000" spc="-10" b="1">
                <a:latin typeface="Calibri"/>
                <a:cs typeface="Calibri"/>
              </a:rPr>
              <a:t>TELNET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9768" y="5428488"/>
            <a:ext cx="2286000" cy="685800"/>
          </a:xfrm>
          <a:prstGeom prst="rect">
            <a:avLst/>
          </a:prstGeom>
          <a:solidFill>
            <a:srgbClr val="D99593"/>
          </a:solidFill>
        </p:spPr>
        <p:txBody>
          <a:bodyPr wrap="square" lIns="0" tIns="16510" rIns="0" bIns="0" rtlCol="0" vert="horz">
            <a:spAutoFit/>
          </a:bodyPr>
          <a:lstStyle/>
          <a:p>
            <a:pPr marL="654685">
              <a:lnSpc>
                <a:spcPct val="100000"/>
              </a:lnSpc>
              <a:spcBef>
                <a:spcPts val="130"/>
              </a:spcBef>
            </a:pPr>
            <a:r>
              <a:rPr dirty="0" sz="4000" spc="-25" b="1">
                <a:solidFill>
                  <a:srgbClr val="001F5F"/>
                </a:solidFill>
                <a:latin typeface="Calibri"/>
                <a:cs typeface="Calibri"/>
              </a:rPr>
              <a:t>GSM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215639" y="5501640"/>
            <a:ext cx="2286000" cy="685800"/>
          </a:xfrm>
          <a:prstGeom prst="rect">
            <a:avLst/>
          </a:prstGeom>
          <a:solidFill>
            <a:srgbClr val="D99593"/>
          </a:solidFill>
        </p:spPr>
        <p:txBody>
          <a:bodyPr wrap="square" lIns="0" tIns="14604" rIns="0" bIns="0" rtlCol="0" vert="horz">
            <a:spAutoFit/>
          </a:bodyPr>
          <a:lstStyle/>
          <a:p>
            <a:pPr marL="603885">
              <a:lnSpc>
                <a:spcPct val="100000"/>
              </a:lnSpc>
              <a:spcBef>
                <a:spcPts val="114"/>
              </a:spcBef>
            </a:pPr>
            <a:r>
              <a:rPr dirty="0" sz="4000" spc="-20" b="1">
                <a:solidFill>
                  <a:srgbClr val="001F5F"/>
                </a:solidFill>
                <a:latin typeface="Calibri"/>
                <a:cs typeface="Calibri"/>
              </a:rPr>
              <a:t>GPRS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288023" y="5501640"/>
            <a:ext cx="2286000" cy="685800"/>
          </a:xfrm>
          <a:prstGeom prst="rect">
            <a:avLst/>
          </a:prstGeom>
          <a:solidFill>
            <a:srgbClr val="D99593"/>
          </a:solidFill>
        </p:spPr>
        <p:txBody>
          <a:bodyPr wrap="square" lIns="0" tIns="14604" rIns="0" bIns="0" rtlCol="0" vert="horz">
            <a:spAutoFit/>
          </a:bodyPr>
          <a:lstStyle/>
          <a:p>
            <a:pPr marL="714375">
              <a:lnSpc>
                <a:spcPct val="100000"/>
              </a:lnSpc>
              <a:spcBef>
                <a:spcPts val="114"/>
              </a:spcBef>
            </a:pPr>
            <a:r>
              <a:rPr dirty="0" sz="4000" spc="-25" b="1">
                <a:solidFill>
                  <a:srgbClr val="001F5F"/>
                </a:solidFill>
                <a:latin typeface="Calibri"/>
                <a:cs typeface="Calibri"/>
              </a:rPr>
              <a:t>WLL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31" name="object 3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32" name="object 32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725" y="290893"/>
            <a:ext cx="4574964" cy="431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6535" y="49479"/>
            <a:ext cx="459168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225">
                <a:solidFill>
                  <a:srgbClr val="00AFEF"/>
                </a:solidFill>
              </a:rPr>
              <a:t>ABBREVIATIONS</a:t>
            </a:r>
            <a:endParaRPr sz="48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886942"/>
            <a:ext cx="1409573" cy="57127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167127" y="856526"/>
            <a:ext cx="6490970" cy="2296795"/>
            <a:chOff x="2167127" y="856526"/>
            <a:chExt cx="6490970" cy="229679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7127" y="856526"/>
              <a:ext cx="1034605" cy="79079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3304" y="856526"/>
              <a:ext cx="1385189" cy="79079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7127" y="1450822"/>
              <a:ext cx="3881374" cy="57127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7127" y="2017750"/>
              <a:ext cx="3030982" cy="57127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7127" y="2581630"/>
              <a:ext cx="1912493" cy="57127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0855" y="2581630"/>
              <a:ext cx="4856734" cy="571271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2167127" y="3325342"/>
            <a:ext cx="3854450" cy="2827020"/>
            <a:chOff x="2167127" y="3325342"/>
            <a:chExt cx="3854450" cy="2827020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7127" y="3325342"/>
              <a:ext cx="3204718" cy="57127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67127" y="3889222"/>
              <a:ext cx="3853942" cy="57127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67127" y="4453102"/>
              <a:ext cx="2531237" cy="57127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67127" y="5017008"/>
              <a:ext cx="3701542" cy="57127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67127" y="5580888"/>
              <a:ext cx="3701542" cy="571271"/>
            </a:xfrm>
            <a:prstGeom prst="rect">
              <a:avLst/>
            </a:prstGeom>
          </p:spPr>
        </p:pic>
      </p:grp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450850" y="850176"/>
          <a:ext cx="8470900" cy="5325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689"/>
                <a:gridCol w="6671309"/>
              </a:tblGrid>
              <a:tr h="717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PROTOCOL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FULL</a:t>
                      </a:r>
                      <a:r>
                        <a:rPr dirty="0" sz="2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2400" spc="-2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400" spc="-2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400" spc="-2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60" b="1">
                          <a:latin typeface="Calibri"/>
                          <a:cs typeface="Calibri"/>
                        </a:rPr>
                        <a:t>P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HYPER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TEXT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TRANSFER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PROTOCOL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2400" spc="-2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400" spc="-2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FILE</a:t>
                      </a:r>
                      <a:r>
                        <a:rPr dirty="0" sz="2000" spc="-7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TRANSFER</a:t>
                      </a:r>
                      <a:r>
                        <a:rPr dirty="0" sz="20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PROTOCOL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400" spc="125" b="1">
                          <a:latin typeface="Calibri"/>
                          <a:cs typeface="Calibri"/>
                        </a:rPr>
                        <a:t>TC</a:t>
                      </a:r>
                      <a:r>
                        <a:rPr dirty="0" sz="2400" spc="-2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95" b="1">
                          <a:latin typeface="Calibri"/>
                          <a:cs typeface="Calibri"/>
                        </a:rPr>
                        <a:t>P/</a:t>
                      </a:r>
                      <a:r>
                        <a:rPr dirty="0" sz="2400" spc="-229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400" spc="-2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latin typeface="Calibri"/>
                          <a:cs typeface="Calibri"/>
                        </a:rPr>
                        <a:t>P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TRANSMISSION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CONTROL</a:t>
                      </a:r>
                      <a:r>
                        <a:rPr dirty="0" sz="20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PROTOCOL</a:t>
                      </a:r>
                      <a:r>
                        <a:rPr dirty="0" sz="2000" spc="-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INTERNET</a:t>
                      </a:r>
                      <a:r>
                        <a:rPr dirty="0" sz="2000" spc="-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PROTOCOL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400" spc="17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PPP 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POINT</a:t>
                      </a:r>
                      <a:r>
                        <a:rPr dirty="0" sz="2000" spc="-5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000" spc="-9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POINT</a:t>
                      </a:r>
                      <a:r>
                        <a:rPr dirty="0" sz="2000" spc="-5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PROTOCOL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400" spc="80" b="1">
                          <a:latin typeface="Calibri"/>
                          <a:cs typeface="Calibri"/>
                        </a:rPr>
                        <a:t>Vo</a:t>
                      </a:r>
                      <a:r>
                        <a:rPr dirty="0" sz="2400" spc="-229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400" spc="-2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latin typeface="Calibri"/>
                          <a:cs typeface="Calibri"/>
                        </a:rPr>
                        <a:t>P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VOICE</a:t>
                      </a:r>
                      <a:r>
                        <a:rPr dirty="0" sz="20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OVER</a:t>
                      </a:r>
                      <a:r>
                        <a:rPr dirty="0" sz="20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INTERNET</a:t>
                      </a:r>
                      <a:r>
                        <a:rPr dirty="0" sz="2000" spc="-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PROTOCOL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400" spc="-2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400" spc="-2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2400" spc="-2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400" spc="-2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400" spc="-2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TERMINAL</a:t>
                      </a:r>
                      <a:r>
                        <a:rPr dirty="0" sz="2000" spc="-8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4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400" spc="-22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400" spc="-23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2400" spc="-24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INTERNET</a:t>
                      </a:r>
                      <a:r>
                        <a:rPr dirty="0" sz="2000" spc="-9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PROTOCOL</a:t>
                      </a:r>
                      <a:r>
                        <a:rPr dirty="0" sz="2000" spc="-6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VERSION</a:t>
                      </a:r>
                      <a:r>
                        <a:rPr dirty="0" sz="2000" spc="-6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400" spc="-2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400" spc="-2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2400" spc="-2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INTERNET</a:t>
                      </a:r>
                      <a:r>
                        <a:rPr dirty="0" sz="2000" spc="-9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PROTOCOL</a:t>
                      </a:r>
                      <a:r>
                        <a:rPr dirty="0" sz="2000" spc="-7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VERSION</a:t>
                      </a:r>
                      <a:r>
                        <a:rPr dirty="0" sz="2000" spc="-6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19" name="object 1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27" name="object 2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28" name="object 28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725" y="290893"/>
            <a:ext cx="4574964" cy="431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6535" y="49479"/>
            <a:ext cx="459168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225">
                <a:solidFill>
                  <a:srgbClr val="00AFEF"/>
                </a:solidFill>
              </a:rPr>
              <a:t>ABBREVIATIONS</a:t>
            </a:r>
            <a:endParaRPr sz="4800"/>
          </a:p>
        </p:txBody>
      </p:sp>
      <p:grpSp>
        <p:nvGrpSpPr>
          <p:cNvPr id="4" name="object 4" descr=""/>
          <p:cNvGrpSpPr/>
          <p:nvPr/>
        </p:nvGrpSpPr>
        <p:grpSpPr>
          <a:xfrm>
            <a:off x="2167127" y="886942"/>
            <a:ext cx="6672580" cy="2235835"/>
            <a:chOff x="2167127" y="886942"/>
            <a:chExt cx="6672580" cy="2235835"/>
          </a:xfrm>
        </p:grpSpPr>
        <p:sp>
          <p:nvSpPr>
            <p:cNvPr id="5" name="object 5" descr=""/>
            <p:cNvSpPr/>
            <p:nvPr/>
          </p:nvSpPr>
          <p:spPr>
            <a:xfrm>
              <a:off x="2167762" y="2038172"/>
              <a:ext cx="6671945" cy="554990"/>
            </a:xfrm>
            <a:custGeom>
              <a:avLst/>
              <a:gdLst/>
              <a:ahLst/>
              <a:cxnLst/>
              <a:rect l="l" t="t" r="r" b="b"/>
              <a:pathLst>
                <a:path w="6671945" h="554989">
                  <a:moveTo>
                    <a:pt x="6671436" y="0"/>
                  </a:moveTo>
                  <a:lnTo>
                    <a:pt x="0" y="0"/>
                  </a:lnTo>
                  <a:lnTo>
                    <a:pt x="0" y="554786"/>
                  </a:lnTo>
                  <a:lnTo>
                    <a:pt x="6671436" y="554786"/>
                  </a:lnTo>
                  <a:lnTo>
                    <a:pt x="6671436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127" y="886942"/>
              <a:ext cx="766368" cy="57127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9" y="886942"/>
              <a:ext cx="991946" cy="57127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7127" y="1441678"/>
              <a:ext cx="4003294" cy="57127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7127" y="1996414"/>
              <a:ext cx="1604518" cy="57127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3008" y="1996414"/>
              <a:ext cx="1671574" cy="57127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0704" y="2026970"/>
              <a:ext cx="446303" cy="39453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1016" y="1996414"/>
              <a:ext cx="1278509" cy="57127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7127" y="2551150"/>
              <a:ext cx="4747006" cy="571271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7200" y="886942"/>
            <a:ext cx="1409573" cy="571271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2167127" y="3197326"/>
            <a:ext cx="5381625" cy="3095625"/>
            <a:chOff x="2167127" y="3197326"/>
            <a:chExt cx="5381625" cy="3095625"/>
          </a:xfrm>
        </p:grpSpPr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67127" y="3197326"/>
              <a:ext cx="5381117" cy="57127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67127" y="3752062"/>
              <a:ext cx="3768725" cy="57127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67127" y="4306798"/>
              <a:ext cx="2674493" cy="57127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67127" y="4861534"/>
              <a:ext cx="2259838" cy="57127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67127" y="5416295"/>
              <a:ext cx="1650238" cy="57127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44824" y="5416295"/>
              <a:ext cx="2881629" cy="57127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67127" y="5721095"/>
              <a:ext cx="2473325" cy="571271"/>
            </a:xfrm>
            <a:prstGeom prst="rect">
              <a:avLst/>
            </a:prstGeom>
          </p:spPr>
        </p:pic>
      </p:grpSp>
      <p:graphicFrame>
        <p:nvGraphicFramePr>
          <p:cNvPr id="23" name="object 23" descr=""/>
          <p:cNvGraphicFramePr>
            <a:graphicFrameLocks noGrp="1"/>
          </p:cNvGraphicFramePr>
          <p:nvPr/>
        </p:nvGraphicFramePr>
        <p:xfrm>
          <a:off x="450850" y="886942"/>
          <a:ext cx="8470900" cy="540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689"/>
                <a:gridCol w="6671309"/>
              </a:tblGrid>
              <a:tr h="412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PROTOCOL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FULL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400" spc="-2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30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400" spc="-2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400" spc="-2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latin typeface="Calibri"/>
                          <a:cs typeface="Calibri"/>
                        </a:rPr>
                        <a:t>P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SIMPLE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MAIL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TRANSFER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PROTOCOL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400" spc="-2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400" spc="-2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400" spc="-2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dirty="0" sz="20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OFFICE</a:t>
                      </a:r>
                      <a:r>
                        <a:rPr dirty="0" sz="20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PROTOCOL</a:t>
                      </a:r>
                      <a:r>
                        <a:rPr dirty="0" sz="20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baseline="24691" sz="20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RD</a:t>
                      </a:r>
                      <a:r>
                        <a:rPr dirty="0" baseline="24691" sz="2025" spc="97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VERSION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45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2400" spc="-2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400" spc="-2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400" spc="-2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400" spc="-2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latin typeface="Calibri"/>
                          <a:cs typeface="Calibri"/>
                        </a:rPr>
                        <a:t>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HYPER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TEXT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TRANSFER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PROTOCOL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SECURE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2400" spc="-229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400" spc="-2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GLOBAL</a:t>
                      </a:r>
                      <a:r>
                        <a:rPr dirty="0" sz="2000" spc="-8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20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2000" spc="-7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MOBILE</a:t>
                      </a:r>
                      <a:r>
                        <a:rPr dirty="0" sz="2000" spc="-8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COMMUNICATION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2400" spc="-229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400" spc="-2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105" b="1">
                          <a:latin typeface="Calibri"/>
                          <a:cs typeface="Calibri"/>
                        </a:rPr>
                        <a:t>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PACKET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RADIO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SERVICE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2400" spc="-2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2400" spc="-2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WIRELESS</a:t>
                      </a:r>
                      <a:r>
                        <a:rPr dirty="0" sz="2000" spc="-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LOCAL</a:t>
                      </a:r>
                      <a:r>
                        <a:rPr dirty="0" sz="2000" spc="-9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LOOP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4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2400" spc="-22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400" spc="-22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2400" spc="-23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WIRELESS</a:t>
                      </a:r>
                      <a:r>
                        <a:rPr dirty="0" sz="2000" spc="-7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FIDELITY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00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2400" spc="-2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400" spc="-2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400" spc="-2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400" spc="-2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409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WORLDWIDE</a:t>
                      </a:r>
                      <a:r>
                        <a:rPr dirty="0" sz="2000" spc="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INTEROPERABILITY</a:t>
                      </a:r>
                      <a:r>
                        <a:rPr dirty="0" sz="20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20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MICROWAVE</a:t>
                      </a:r>
                      <a:r>
                        <a:rPr dirty="0" sz="2000" spc="-4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ACCESS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333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24" name="object 2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32" name="object 3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33" name="object 3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6752" y="698425"/>
            <a:ext cx="4830900" cy="37115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07340" y="504824"/>
            <a:ext cx="8608060" cy="5279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64769">
              <a:lnSpc>
                <a:spcPct val="100000"/>
              </a:lnSpc>
              <a:spcBef>
                <a:spcPts val="105"/>
              </a:spcBef>
            </a:pP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NETWORK</a:t>
            </a:r>
            <a:r>
              <a:rPr dirty="0" sz="4000" spc="-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FF0000"/>
                </a:solidFill>
                <a:latin typeface="Calibri"/>
                <a:cs typeface="Calibri"/>
              </a:rPr>
              <a:t>PROTOCOLS</a:t>
            </a:r>
            <a:endParaRPr sz="4000">
              <a:latin typeface="Calibri"/>
              <a:cs typeface="Calibri"/>
            </a:endParaRPr>
          </a:p>
          <a:p>
            <a:pPr algn="just" marL="356870" marR="5080" indent="-344805">
              <a:lnSpc>
                <a:spcPct val="100000"/>
              </a:lnSpc>
              <a:spcBef>
                <a:spcPts val="381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4400">
                <a:latin typeface="Calibri"/>
                <a:cs typeface="Calibri"/>
              </a:rPr>
              <a:t>Established</a:t>
            </a:r>
            <a:r>
              <a:rPr dirty="0" sz="4400" spc="590">
                <a:latin typeface="Calibri"/>
                <a:cs typeface="Calibri"/>
              </a:rPr>
              <a:t>   </a:t>
            </a:r>
            <a:r>
              <a:rPr dirty="0" sz="4400">
                <a:latin typeface="Calibri"/>
                <a:cs typeface="Calibri"/>
              </a:rPr>
              <a:t>set</a:t>
            </a:r>
            <a:r>
              <a:rPr dirty="0" sz="4400" spc="585">
                <a:latin typeface="Calibri"/>
                <a:cs typeface="Calibri"/>
              </a:rPr>
              <a:t>   </a:t>
            </a:r>
            <a:r>
              <a:rPr dirty="0" sz="4400">
                <a:latin typeface="Calibri"/>
                <a:cs typeface="Calibri"/>
              </a:rPr>
              <a:t>of</a:t>
            </a:r>
            <a:r>
              <a:rPr dirty="0" sz="4400" spc="600">
                <a:latin typeface="Calibri"/>
                <a:cs typeface="Calibri"/>
              </a:rPr>
              <a:t>   </a:t>
            </a:r>
            <a:r>
              <a:rPr dirty="0" sz="4400">
                <a:latin typeface="Calibri"/>
                <a:cs typeface="Calibri"/>
              </a:rPr>
              <a:t>rules</a:t>
            </a:r>
            <a:r>
              <a:rPr dirty="0" sz="4400" spc="590">
                <a:latin typeface="Calibri"/>
                <a:cs typeface="Calibri"/>
              </a:rPr>
              <a:t>   </a:t>
            </a:r>
            <a:r>
              <a:rPr dirty="0" sz="4400" spc="-20">
                <a:latin typeface="Calibri"/>
                <a:cs typeface="Calibri"/>
              </a:rPr>
              <a:t>that </a:t>
            </a:r>
            <a:r>
              <a:rPr dirty="0" sz="4400">
                <a:latin typeface="Calibri"/>
                <a:cs typeface="Calibri"/>
              </a:rPr>
              <a:t>determine</a:t>
            </a:r>
            <a:r>
              <a:rPr dirty="0" sz="4400" spc="59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how</a:t>
            </a:r>
            <a:r>
              <a:rPr dirty="0" sz="4400" spc="57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data</a:t>
            </a:r>
            <a:r>
              <a:rPr dirty="0" sz="4400" spc="59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is</a:t>
            </a:r>
            <a:r>
              <a:rPr dirty="0" sz="4400" spc="595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transmitted </a:t>
            </a:r>
            <a:r>
              <a:rPr dirty="0" sz="4400">
                <a:solidFill>
                  <a:srgbClr val="00AF50"/>
                </a:solidFill>
                <a:latin typeface="Calibri"/>
                <a:cs typeface="Calibri"/>
              </a:rPr>
              <a:t>between</a:t>
            </a:r>
            <a:r>
              <a:rPr dirty="0" sz="4400" spc="295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4400">
                <a:solidFill>
                  <a:srgbClr val="00AF50"/>
                </a:solidFill>
                <a:latin typeface="Calibri"/>
                <a:cs typeface="Calibri"/>
              </a:rPr>
              <a:t>different</a:t>
            </a:r>
            <a:r>
              <a:rPr dirty="0" sz="4400" spc="29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4400">
                <a:solidFill>
                  <a:srgbClr val="00AF50"/>
                </a:solidFill>
                <a:latin typeface="Calibri"/>
                <a:cs typeface="Calibri"/>
              </a:rPr>
              <a:t>devices</a:t>
            </a:r>
            <a:r>
              <a:rPr dirty="0" sz="4400" spc="30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440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4400" spc="30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4400" spc="-25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dirty="0" sz="4400">
                <a:solidFill>
                  <a:srgbClr val="00AF50"/>
                </a:solidFill>
                <a:latin typeface="Calibri"/>
                <a:cs typeface="Calibri"/>
              </a:rPr>
              <a:t>same</a:t>
            </a:r>
            <a:r>
              <a:rPr dirty="0" sz="44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400" spc="-10">
                <a:solidFill>
                  <a:srgbClr val="00AF50"/>
                </a:solidFill>
                <a:latin typeface="Calibri"/>
                <a:cs typeface="Calibri"/>
              </a:rPr>
              <a:t>network</a:t>
            </a:r>
            <a:endParaRPr sz="4400">
              <a:latin typeface="Calibri"/>
              <a:cs typeface="Calibri"/>
            </a:endParaRPr>
          </a:p>
          <a:p>
            <a:pPr algn="just" marL="356870" marR="7620" indent="-344805">
              <a:lnSpc>
                <a:spcPct val="100000"/>
              </a:lnSpc>
              <a:spcBef>
                <a:spcPts val="106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4400">
                <a:latin typeface="Calibri"/>
                <a:cs typeface="Calibri"/>
              </a:rPr>
              <a:t>Rules</a:t>
            </a:r>
            <a:r>
              <a:rPr dirty="0" sz="4400" spc="535">
                <a:latin typeface="Calibri"/>
                <a:cs typeface="Calibri"/>
              </a:rPr>
              <a:t>   </a:t>
            </a:r>
            <a:r>
              <a:rPr dirty="0" sz="4400">
                <a:latin typeface="Calibri"/>
                <a:cs typeface="Calibri"/>
              </a:rPr>
              <a:t>that</a:t>
            </a:r>
            <a:r>
              <a:rPr dirty="0" sz="4400" spc="535">
                <a:latin typeface="Calibri"/>
                <a:cs typeface="Calibri"/>
              </a:rPr>
              <a:t>   </a:t>
            </a:r>
            <a:r>
              <a:rPr dirty="0" sz="4400">
                <a:latin typeface="Calibri"/>
                <a:cs typeface="Calibri"/>
              </a:rPr>
              <a:t>are</a:t>
            </a:r>
            <a:r>
              <a:rPr dirty="0" sz="4400" spc="525">
                <a:latin typeface="Calibri"/>
                <a:cs typeface="Calibri"/>
              </a:rPr>
              <a:t>   </a:t>
            </a:r>
            <a:r>
              <a:rPr dirty="0" sz="4400">
                <a:latin typeface="Calibri"/>
                <a:cs typeface="Calibri"/>
              </a:rPr>
              <a:t>applicable</a:t>
            </a:r>
            <a:r>
              <a:rPr dirty="0" sz="4400" spc="535">
                <a:latin typeface="Calibri"/>
                <a:cs typeface="Calibri"/>
              </a:rPr>
              <a:t>   </a:t>
            </a:r>
            <a:r>
              <a:rPr dirty="0" sz="4400" spc="-25">
                <a:latin typeface="Calibri"/>
                <a:cs typeface="Calibri"/>
              </a:rPr>
              <a:t>for </a:t>
            </a:r>
            <a:r>
              <a:rPr dirty="0" sz="4400" spc="-10">
                <a:latin typeface="Calibri"/>
                <a:cs typeface="Calibri"/>
              </a:rPr>
              <a:t>network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6396" y="100533"/>
            <a:ext cx="8897620" cy="1123315"/>
            <a:chOff x="246396" y="100533"/>
            <a:chExt cx="8897620" cy="11233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396" y="424105"/>
              <a:ext cx="1089829" cy="3711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6424" y="100533"/>
              <a:ext cx="821258" cy="11229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4647" y="100533"/>
              <a:ext cx="7769352" cy="11229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221" y="229565"/>
            <a:ext cx="874966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FF0000"/>
                </a:solidFill>
              </a:rPr>
              <a:t>HTTP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-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HYPER</a:t>
            </a:r>
            <a:r>
              <a:rPr dirty="0" spc="-2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TEXT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TRANSFER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PROTOCOL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8739" y="1008964"/>
            <a:ext cx="8782050" cy="519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35" b="1">
                <a:solidFill>
                  <a:srgbClr val="00AF50"/>
                </a:solidFill>
                <a:latin typeface="Calibri"/>
                <a:cs typeface="Calibri"/>
              </a:rPr>
              <a:t>request-</a:t>
            </a:r>
            <a:r>
              <a:rPr dirty="0" sz="3200" b="1">
                <a:solidFill>
                  <a:srgbClr val="00AF50"/>
                </a:solidFill>
                <a:latin typeface="Calibri"/>
                <a:cs typeface="Calibri"/>
              </a:rPr>
              <a:t>response</a:t>
            </a:r>
            <a:r>
              <a:rPr dirty="0" sz="3200" spc="3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AF50"/>
                </a:solidFill>
                <a:latin typeface="Calibri"/>
                <a:cs typeface="Calibri"/>
              </a:rPr>
              <a:t>protocol</a:t>
            </a:r>
            <a:r>
              <a:rPr dirty="0" sz="3200">
                <a:latin typeface="Calibri"/>
                <a:cs typeface="Calibri"/>
              </a:rPr>
              <a:t>,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HTTP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gives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users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way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interact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web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resources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such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HTML </a:t>
            </a:r>
            <a:r>
              <a:rPr dirty="0" sz="3200">
                <a:latin typeface="Calibri"/>
                <a:cs typeface="Calibri"/>
              </a:rPr>
              <a:t>files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by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transmitting</a:t>
            </a:r>
            <a:r>
              <a:rPr dirty="0" sz="32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hypertext</a:t>
            </a:r>
            <a:r>
              <a:rPr dirty="0" sz="3200" spc="-9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messages</a:t>
            </a:r>
            <a:r>
              <a:rPr dirty="0" sz="3200" spc="-9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between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clients</a:t>
            </a:r>
            <a:r>
              <a:rPr dirty="0" sz="32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dirty="0" sz="32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servers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6870" marR="380365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 b="1">
                <a:latin typeface="Calibri"/>
                <a:cs typeface="Calibri"/>
              </a:rPr>
              <a:t>HTTP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clients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generally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use</a:t>
            </a:r>
            <a:r>
              <a:rPr dirty="0" sz="3200" spc="-11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Transmission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Control Protocol</a:t>
            </a:r>
            <a:r>
              <a:rPr dirty="0" sz="3200" spc="-1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(TCP)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connections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1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communicate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with </a:t>
            </a:r>
            <a:r>
              <a:rPr dirty="0" sz="3200" spc="-10">
                <a:latin typeface="Calibri"/>
                <a:cs typeface="Calibri"/>
              </a:rPr>
              <a:t>servers.</a:t>
            </a:r>
            <a:endParaRPr sz="3200">
              <a:latin typeface="Calibri"/>
              <a:cs typeface="Calibri"/>
            </a:endParaRPr>
          </a:p>
          <a:p>
            <a:pPr marL="356870" marR="343535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used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transfer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all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files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other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data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from </a:t>
            </a:r>
            <a:r>
              <a:rPr dirty="0" sz="3200">
                <a:latin typeface="Calibri"/>
                <a:cs typeface="Calibri"/>
              </a:rPr>
              <a:t>one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computer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other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computer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  <a:hlinkClick r:id="rId5"/>
              </a:rPr>
              <a:t>WWW.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used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AF50"/>
                </a:solidFill>
                <a:latin typeface="Calibri"/>
                <a:cs typeface="Calibri"/>
              </a:rPr>
              <a:t>access</a:t>
            </a:r>
            <a:r>
              <a:rPr dirty="0" sz="3200" spc="-6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AF50"/>
                </a:solidFill>
                <a:latin typeface="Calibri"/>
                <a:cs typeface="Calibri"/>
              </a:rPr>
              <a:t>websites</a:t>
            </a:r>
            <a:r>
              <a:rPr dirty="0" sz="3200" spc="-2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dirty="0" sz="3200" spc="-4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3200" spc="-4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AF50"/>
                </a:solidFill>
                <a:latin typeface="Calibri"/>
                <a:cs typeface="Calibri"/>
              </a:rPr>
              <a:t>Internet</a:t>
            </a:r>
            <a:r>
              <a:rPr dirty="0" sz="3200" spc="-10" b="1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2984" y="424105"/>
            <a:ext cx="8670290" cy="1315085"/>
            <a:chOff x="252984" y="424105"/>
            <a:chExt cx="8670290" cy="13150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3087" y="424105"/>
              <a:ext cx="1330709" cy="3711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728510"/>
              <a:ext cx="8669782" cy="101024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4662" y="229946"/>
            <a:ext cx="8096250" cy="118745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pc="-10">
                <a:solidFill>
                  <a:srgbClr val="FF0000"/>
                </a:solidFill>
              </a:rPr>
              <a:t>HTTPS</a:t>
            </a: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3600">
                <a:solidFill>
                  <a:srgbClr val="FF0000"/>
                </a:solidFill>
              </a:rPr>
              <a:t>HYPER</a:t>
            </a:r>
            <a:r>
              <a:rPr dirty="0" sz="3600" spc="-85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TEXT</a:t>
            </a:r>
            <a:r>
              <a:rPr dirty="0" sz="3600" spc="-100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TRANSFER</a:t>
            </a:r>
            <a:r>
              <a:rPr dirty="0" sz="3600" spc="-75">
                <a:solidFill>
                  <a:srgbClr val="FF0000"/>
                </a:solidFill>
              </a:rPr>
              <a:t> </a:t>
            </a:r>
            <a:r>
              <a:rPr dirty="0" sz="3600" spc="-25">
                <a:solidFill>
                  <a:srgbClr val="FF0000"/>
                </a:solidFill>
              </a:rPr>
              <a:t>PROTOCOL</a:t>
            </a:r>
            <a:r>
              <a:rPr dirty="0" sz="3600" spc="-55">
                <a:solidFill>
                  <a:srgbClr val="FF0000"/>
                </a:solidFill>
              </a:rPr>
              <a:t> </a:t>
            </a:r>
            <a:r>
              <a:rPr dirty="0" sz="3600" spc="-10">
                <a:solidFill>
                  <a:srgbClr val="FF0000"/>
                </a:solidFill>
              </a:rPr>
              <a:t>SECURE</a:t>
            </a:r>
            <a:endParaRPr sz="3600"/>
          </a:p>
        </p:txBody>
      </p:sp>
      <p:sp>
        <p:nvSpPr>
          <p:cNvPr id="6" name="object 6" descr=""/>
          <p:cNvSpPr txBox="1"/>
          <p:nvPr/>
        </p:nvSpPr>
        <p:spPr>
          <a:xfrm>
            <a:off x="78739" y="1865452"/>
            <a:ext cx="8086090" cy="334264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356870" marR="313690" indent="-344805">
              <a:lnSpc>
                <a:spcPts val="3460"/>
              </a:lnSpc>
              <a:spcBef>
                <a:spcPts val="52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combination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Hypertext</a:t>
            </a:r>
            <a:r>
              <a:rPr dirty="0" sz="32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Transfer Protocol</a:t>
            </a:r>
            <a:r>
              <a:rPr dirty="0" sz="3200" spc="-10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(HTTP)</a:t>
            </a:r>
            <a:r>
              <a:rPr dirty="0" sz="32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with</a:t>
            </a:r>
            <a:r>
              <a:rPr dirty="0" sz="3200" spc="-1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32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Secure</a:t>
            </a:r>
            <a:r>
              <a:rPr dirty="0" sz="32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Socket</a:t>
            </a:r>
            <a:r>
              <a:rPr dirty="0" sz="32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Layer </a:t>
            </a:r>
            <a:r>
              <a:rPr dirty="0" sz="3200" spc="-20">
                <a:solidFill>
                  <a:srgbClr val="00AF50"/>
                </a:solidFill>
                <a:latin typeface="Calibri"/>
                <a:cs typeface="Calibri"/>
              </a:rPr>
              <a:t>(SSL)/Transport</a:t>
            </a:r>
            <a:r>
              <a:rPr dirty="0" sz="3200" spc="-3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Layer</a:t>
            </a:r>
            <a:r>
              <a:rPr dirty="0" sz="3200" spc="-1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Security</a:t>
            </a:r>
            <a:r>
              <a:rPr dirty="0" sz="3200" spc="-10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(TLS)</a:t>
            </a:r>
            <a:r>
              <a:rPr dirty="0" sz="3200" spc="-10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protocol.</a:t>
            </a:r>
            <a:endParaRPr sz="3200">
              <a:latin typeface="Calibri"/>
              <a:cs typeface="Calibri"/>
            </a:endParaRPr>
          </a:p>
          <a:p>
            <a:pPr marL="356870" marR="5080" indent="-344805">
              <a:lnSpc>
                <a:spcPts val="3460"/>
              </a:lnSpc>
              <a:spcBef>
                <a:spcPts val="76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>
                <a:latin typeface="Calibri"/>
                <a:cs typeface="Calibri"/>
              </a:rPr>
              <a:t>SSL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works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by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using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public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key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encrypt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data transferred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over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SSL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connection.</a:t>
            </a:r>
            <a:endParaRPr sz="3200">
              <a:latin typeface="Calibri"/>
              <a:cs typeface="Calibri"/>
            </a:endParaRPr>
          </a:p>
          <a:p>
            <a:pPr marL="356870" marR="1103630" indent="-344805">
              <a:lnSpc>
                <a:spcPts val="3460"/>
              </a:lnSpc>
              <a:spcBef>
                <a:spcPts val="76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>
                <a:latin typeface="Calibri"/>
                <a:cs typeface="Calibri"/>
              </a:rPr>
              <a:t>HTTPS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adds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AF50"/>
                </a:solidFill>
                <a:latin typeface="Calibri"/>
                <a:cs typeface="Calibri"/>
              </a:rPr>
              <a:t>encryption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dirty="0" sz="32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AF50"/>
                </a:solidFill>
                <a:latin typeface="Calibri"/>
                <a:cs typeface="Calibri"/>
              </a:rPr>
              <a:t>authentication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,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dirty="0" sz="32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AF50"/>
                </a:solidFill>
                <a:latin typeface="Calibri"/>
                <a:cs typeface="Calibri"/>
              </a:rPr>
              <a:t>integrity</a:t>
            </a:r>
            <a:r>
              <a:rPr dirty="0" sz="3200" spc="-4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HTTP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protocol.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774" y="698425"/>
            <a:ext cx="3990126" cy="37115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55239" y="504824"/>
            <a:ext cx="112712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-20" b="1">
                <a:solidFill>
                  <a:srgbClr val="FF0000"/>
                </a:solidFill>
                <a:latin typeface="Calibri"/>
                <a:cs typeface="Calibri"/>
              </a:rPr>
              <a:t>HTTP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25134" y="504824"/>
            <a:ext cx="236220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7110" algn="l"/>
              </a:tabLst>
            </a:pPr>
            <a:r>
              <a:rPr dirty="0" spc="-25">
                <a:solidFill>
                  <a:srgbClr val="FF0000"/>
                </a:solidFill>
              </a:rPr>
              <a:t>VS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dirty="0" spc="-10">
                <a:solidFill>
                  <a:srgbClr val="FF0000"/>
                </a:solidFill>
              </a:rPr>
              <a:t>HTTPS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050" y="1479111"/>
            <a:ext cx="8089781" cy="450094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6163" y="374853"/>
            <a:ext cx="8211820" cy="1123315"/>
            <a:chOff x="656163" y="374853"/>
            <a:chExt cx="8211820" cy="11233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163" y="698425"/>
              <a:ext cx="902148" cy="3711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9784" y="374853"/>
              <a:ext cx="918781" cy="11229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8592" y="374853"/>
              <a:ext cx="7179309" cy="11229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0006" y="504824"/>
            <a:ext cx="792988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IPv4</a:t>
            </a:r>
            <a:r>
              <a:rPr dirty="0" spc="-9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INTERNET</a:t>
            </a:r>
            <a:r>
              <a:rPr dirty="0" spc="-10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PROTOCOL</a:t>
            </a:r>
            <a:r>
              <a:rPr dirty="0" spc="-11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version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 spc="-5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36244" y="1609420"/>
            <a:ext cx="8333740" cy="37325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marR="40513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>
                <a:latin typeface="Calibri"/>
                <a:cs typeface="Calibri"/>
              </a:rPr>
              <a:t>An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IPv4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address</a:t>
            </a:r>
            <a:r>
              <a:rPr dirty="0" sz="3200" spc="-20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series</a:t>
            </a:r>
            <a:r>
              <a:rPr dirty="0" sz="32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dirty="0" sz="32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four</a:t>
            </a:r>
            <a:r>
              <a:rPr dirty="0" sz="32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eight-</a:t>
            </a:r>
            <a:r>
              <a:rPr dirty="0" sz="3200" spc="-25">
                <a:solidFill>
                  <a:srgbClr val="00AF50"/>
                </a:solidFill>
                <a:latin typeface="Calibri"/>
                <a:cs typeface="Calibri"/>
              </a:rPr>
              <a:t>bit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binary</a:t>
            </a:r>
            <a:r>
              <a:rPr dirty="0" sz="3200" spc="-8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numbers</a:t>
            </a:r>
            <a:r>
              <a:rPr dirty="0" sz="32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separated</a:t>
            </a:r>
            <a:r>
              <a:rPr dirty="0" sz="32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by</a:t>
            </a:r>
            <a:r>
              <a:rPr dirty="0" sz="32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dirty="0" sz="3200" spc="-9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decimal</a:t>
            </a:r>
            <a:r>
              <a:rPr dirty="0" sz="32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point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6870" marR="4191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>
                <a:latin typeface="Calibri"/>
                <a:cs typeface="Calibri"/>
              </a:rPr>
              <a:t>Although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may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use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any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numbering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system</a:t>
            </a:r>
            <a:r>
              <a:rPr dirty="0" sz="3200" spc="-11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 spc="-10">
                <a:latin typeface="Calibri"/>
                <a:cs typeface="Calibri"/>
              </a:rPr>
              <a:t>represent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unique</a:t>
            </a:r>
            <a:r>
              <a:rPr dirty="0" sz="3200" spc="-25">
                <a:solidFill>
                  <a:srgbClr val="00AF50"/>
                </a:solidFill>
                <a:latin typeface="Calibri"/>
                <a:cs typeface="Calibri"/>
              </a:rPr>
              <a:t> 32-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bit</a:t>
            </a:r>
            <a:r>
              <a:rPr dirty="0" sz="32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number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>
                <a:latin typeface="Calibri"/>
                <a:cs typeface="Calibri"/>
              </a:rPr>
              <a:t>Most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commonly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see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IP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addresses</a:t>
            </a:r>
            <a:r>
              <a:rPr dirty="0" sz="3200" spc="-60" b="1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expressed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dot-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decimal</a:t>
            </a:r>
            <a:r>
              <a:rPr dirty="0" sz="3200" spc="-1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notation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 b="1">
                <a:solidFill>
                  <a:srgbClr val="30859C"/>
                </a:solidFill>
                <a:latin typeface="Calibri"/>
                <a:cs typeface="Calibri"/>
              </a:rPr>
              <a:t>Example-</a:t>
            </a:r>
            <a:r>
              <a:rPr dirty="0" sz="3200" spc="-90" b="1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30859C"/>
                </a:solidFill>
                <a:latin typeface="Calibri"/>
                <a:cs typeface="Calibri"/>
              </a:rPr>
              <a:t>192.0.2.126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6163" y="374853"/>
            <a:ext cx="8211820" cy="1123315"/>
            <a:chOff x="656163" y="374853"/>
            <a:chExt cx="8211820" cy="11233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163" y="698425"/>
              <a:ext cx="892652" cy="3711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9784" y="374853"/>
              <a:ext cx="918781" cy="11229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8592" y="374853"/>
              <a:ext cx="7179309" cy="11229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0006" y="504824"/>
            <a:ext cx="792988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IPv6</a:t>
            </a:r>
            <a:r>
              <a:rPr dirty="0" spc="-9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INTERNET</a:t>
            </a:r>
            <a:r>
              <a:rPr dirty="0" spc="-10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PROTOCOL</a:t>
            </a:r>
            <a:r>
              <a:rPr dirty="0" spc="-11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version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 spc="-5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07340" y="1609420"/>
            <a:ext cx="8526145" cy="3935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9055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>
                <a:latin typeface="Calibri"/>
                <a:cs typeface="Calibri"/>
              </a:rPr>
              <a:t>An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IPv6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address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128</a:t>
            </a:r>
            <a:r>
              <a:rPr dirty="0" sz="3200" spc="-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bits</a:t>
            </a:r>
            <a:r>
              <a:rPr dirty="0" sz="32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32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length</a:t>
            </a:r>
            <a:r>
              <a:rPr dirty="0" sz="3200" spc="-3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consists </a:t>
            </a:r>
            <a:r>
              <a:rPr dirty="0" sz="3200" spc="-10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eight,</a:t>
            </a:r>
            <a:r>
              <a:rPr dirty="0" sz="32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00AF50"/>
                </a:solidFill>
                <a:latin typeface="Calibri"/>
                <a:cs typeface="Calibri"/>
              </a:rPr>
              <a:t>16-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bit</a:t>
            </a:r>
            <a:r>
              <a:rPr dirty="0" sz="3200" spc="-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AF50"/>
                </a:solidFill>
                <a:latin typeface="Calibri"/>
                <a:cs typeface="Calibri"/>
              </a:rPr>
              <a:t>fields,</a:t>
            </a:r>
            <a:r>
              <a:rPr dirty="0" sz="32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each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field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bounded</a:t>
            </a:r>
            <a:r>
              <a:rPr dirty="0" sz="3200" spc="-25">
                <a:latin typeface="Calibri"/>
                <a:cs typeface="Calibri"/>
              </a:rPr>
              <a:t> by </a:t>
            </a:r>
            <a:r>
              <a:rPr dirty="0" sz="3200" spc="-25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colon.</a:t>
            </a:r>
            <a:endParaRPr sz="32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200">
                <a:latin typeface="Calibri"/>
                <a:cs typeface="Calibri"/>
              </a:rPr>
              <a:t>Each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field</a:t>
            </a:r>
            <a:r>
              <a:rPr dirty="0" sz="3200" spc="-1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must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contain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AF50"/>
                </a:solidFill>
                <a:latin typeface="Calibri"/>
                <a:cs typeface="Calibri"/>
              </a:rPr>
              <a:t>hexadecimal</a:t>
            </a:r>
            <a:r>
              <a:rPr dirty="0" sz="32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200" spc="-30">
                <a:solidFill>
                  <a:srgbClr val="00AF50"/>
                </a:solidFill>
                <a:latin typeface="Calibri"/>
                <a:cs typeface="Calibri"/>
              </a:rPr>
              <a:t>number</a:t>
            </a:r>
            <a:r>
              <a:rPr dirty="0" sz="3200" spc="-30">
                <a:latin typeface="Calibri"/>
                <a:cs typeface="Calibri"/>
              </a:rPr>
              <a:t>,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in </a:t>
            </a:r>
            <a:r>
              <a:rPr dirty="0" sz="3200" spc="-10">
                <a:latin typeface="Calibri"/>
                <a:cs typeface="Calibri"/>
              </a:rPr>
              <a:t>contrast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dotted-</a:t>
            </a:r>
            <a:r>
              <a:rPr dirty="0" sz="3200">
                <a:latin typeface="Calibri"/>
                <a:cs typeface="Calibri"/>
              </a:rPr>
              <a:t>decimal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notation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IPv4 </a:t>
            </a:r>
            <a:r>
              <a:rPr dirty="0" sz="3200" spc="-10">
                <a:latin typeface="Calibri"/>
                <a:cs typeface="Calibri"/>
              </a:rPr>
              <a:t>addresses.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4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400" b="1">
                <a:solidFill>
                  <a:srgbClr val="30859C"/>
                </a:solidFill>
                <a:latin typeface="Calibri"/>
                <a:cs typeface="Calibri"/>
              </a:rPr>
              <a:t>EXAMPLE</a:t>
            </a:r>
            <a:r>
              <a:rPr dirty="0" sz="2400" spc="-85" b="1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30859C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036955">
              <a:lnSpc>
                <a:spcPct val="100000"/>
              </a:lnSpc>
              <a:spcBef>
                <a:spcPts val="575"/>
              </a:spcBef>
            </a:pPr>
            <a:r>
              <a:rPr dirty="0" sz="2400" spc="-10">
                <a:solidFill>
                  <a:srgbClr val="30859C"/>
                </a:solidFill>
                <a:latin typeface="Calibri"/>
                <a:cs typeface="Calibri"/>
              </a:rPr>
              <a:t>2001:db8:3333:4444:5555:6666:7777:8888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197" rIns="0" bIns="0" rtlCol="0" vert="horz">
            <a:spAutoFit/>
          </a:bodyPr>
          <a:lstStyle/>
          <a:p>
            <a:pPr marL="190246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30859C"/>
                </a:solidFill>
              </a:rPr>
              <a:t>SWITCHING</a:t>
            </a:r>
            <a:r>
              <a:rPr dirty="0" sz="3600" spc="-120">
                <a:solidFill>
                  <a:srgbClr val="30859C"/>
                </a:solidFill>
              </a:rPr>
              <a:t> </a:t>
            </a:r>
            <a:r>
              <a:rPr dirty="0" sz="3600" spc="-10">
                <a:solidFill>
                  <a:srgbClr val="30859C"/>
                </a:solidFill>
              </a:rPr>
              <a:t>TECHNIQUES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721868" y="941514"/>
            <a:ext cx="8102600" cy="4345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Switching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Techniques: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Switching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techniques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for </a:t>
            </a:r>
            <a:r>
              <a:rPr dirty="0" sz="2400" spc="-10">
                <a:latin typeface="Calibri"/>
                <a:cs typeface="Calibri"/>
              </a:rPr>
              <a:t>transmitting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across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networks.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Different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ways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sending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data </a:t>
            </a:r>
            <a:r>
              <a:rPr dirty="0" sz="2400">
                <a:latin typeface="Calibri"/>
                <a:cs typeface="Calibri"/>
              </a:rPr>
              <a:t>across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network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are: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Circuit</a:t>
            </a:r>
            <a:r>
              <a:rPr dirty="0" sz="2400" spc="-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Switching:</a:t>
            </a:r>
            <a:endParaRPr sz="2400">
              <a:latin typeface="Calibri"/>
              <a:cs typeface="Calibri"/>
            </a:endParaRPr>
          </a:p>
          <a:p>
            <a:pPr marL="12700" marR="2905125" indent="181610">
              <a:lnSpc>
                <a:spcPct val="120100"/>
              </a:lnSpc>
              <a:spcBef>
                <a:spcPts val="20"/>
              </a:spcBef>
              <a:buChar char="•"/>
              <a:tabLst>
                <a:tab pos="194310" algn="l"/>
              </a:tabLst>
            </a:pPr>
            <a:r>
              <a:rPr dirty="0" sz="2000">
                <a:latin typeface="Calibri"/>
                <a:cs typeface="Calibri"/>
              </a:rPr>
              <a:t>First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end-</a:t>
            </a:r>
            <a:r>
              <a:rPr dirty="0" sz="2000" spc="-25">
                <a:latin typeface="Calibri"/>
                <a:cs typeface="Calibri"/>
              </a:rPr>
              <a:t>to-</a:t>
            </a:r>
            <a:r>
              <a:rPr dirty="0" sz="2000">
                <a:latin typeface="Calibri"/>
                <a:cs typeface="Calibri"/>
              </a:rPr>
              <a:t>end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transmission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path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established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between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source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 spc="-10">
                <a:latin typeface="Calibri"/>
                <a:cs typeface="Calibri"/>
              </a:rPr>
              <a:t>destination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computers.</a:t>
            </a:r>
            <a:endParaRPr sz="200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480"/>
              </a:spcBef>
              <a:buChar char="•"/>
              <a:tabLst>
                <a:tab pos="193675" algn="l"/>
              </a:tabLst>
            </a:pPr>
            <a:r>
              <a:rPr dirty="0" sz="2000">
                <a:latin typeface="Calibri"/>
                <a:cs typeface="Calibri"/>
              </a:rPr>
              <a:t>Then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message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transmitted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through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path.</a:t>
            </a:r>
            <a:endParaRPr sz="2000">
              <a:latin typeface="Calibri"/>
              <a:cs typeface="Calibri"/>
            </a:endParaRPr>
          </a:p>
          <a:p>
            <a:pPr marL="12700" marR="2571750" indent="181610">
              <a:lnSpc>
                <a:spcPct val="120100"/>
              </a:lnSpc>
              <a:buChar char="•"/>
              <a:tabLst>
                <a:tab pos="19431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advantage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technique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guaranteed </a:t>
            </a:r>
            <a:r>
              <a:rPr dirty="0" sz="2000">
                <a:latin typeface="Calibri"/>
                <a:cs typeface="Calibri"/>
              </a:rPr>
              <a:t>delivery 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message.</a:t>
            </a:r>
            <a:endParaRPr sz="20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475"/>
              </a:spcBef>
              <a:buChar char="•"/>
              <a:tabLst>
                <a:tab pos="194310" algn="l"/>
              </a:tabLst>
            </a:pPr>
            <a:r>
              <a:rPr dirty="0" sz="2000">
                <a:latin typeface="Calibri"/>
                <a:cs typeface="Calibri"/>
              </a:rPr>
              <a:t>Mostly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voice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communication.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54901" y="2861356"/>
            <a:ext cx="2665539" cy="241013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8398" y="698425"/>
            <a:ext cx="3358105" cy="37115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72232" y="504824"/>
            <a:ext cx="93281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-20" b="1">
                <a:solidFill>
                  <a:srgbClr val="FF0000"/>
                </a:solidFill>
                <a:latin typeface="Calibri"/>
                <a:cs typeface="Calibri"/>
              </a:rPr>
              <a:t>IPv4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46698" y="504824"/>
            <a:ext cx="193103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0285" algn="l"/>
              </a:tabLst>
            </a:pPr>
            <a:r>
              <a:rPr dirty="0" spc="-25">
                <a:solidFill>
                  <a:srgbClr val="FF0000"/>
                </a:solidFill>
              </a:rPr>
              <a:t>VS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dirty="0" spc="-20">
                <a:solidFill>
                  <a:srgbClr val="FF0000"/>
                </a:solidFill>
              </a:rPr>
              <a:t>IPv6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1371600"/>
            <a:ext cx="8860536" cy="48006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7719" y="70053"/>
            <a:ext cx="7871459" cy="1732914"/>
            <a:chOff x="807719" y="70053"/>
            <a:chExt cx="7871459" cy="173291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56" y="346040"/>
              <a:ext cx="1407795" cy="48535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3975" y="70053"/>
              <a:ext cx="918781" cy="11229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784" y="70053"/>
              <a:ext cx="6216142" cy="112298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19" y="679653"/>
              <a:ext cx="7560309" cy="11229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5662" y="199466"/>
            <a:ext cx="7335520" cy="12465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110"/>
              </a:spcBef>
            </a:pPr>
            <a:r>
              <a:rPr dirty="0" spc="-25">
                <a:solidFill>
                  <a:srgbClr val="FF0000"/>
                </a:solidFill>
              </a:rPr>
              <a:t>TCP/IP</a:t>
            </a:r>
            <a:r>
              <a:rPr dirty="0" spc="-10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TRANSMISSION</a:t>
            </a:r>
            <a:r>
              <a:rPr dirty="0" spc="-14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CONTROL </a:t>
            </a:r>
            <a:r>
              <a:rPr dirty="0" spc="-20">
                <a:solidFill>
                  <a:srgbClr val="FF0000"/>
                </a:solidFill>
              </a:rPr>
              <a:t>PROTOCOL</a:t>
            </a:r>
            <a:r>
              <a:rPr dirty="0" spc="-1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INTERNET</a:t>
            </a:r>
            <a:r>
              <a:rPr dirty="0" spc="-114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PROTOCOL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173736" y="3532581"/>
            <a:ext cx="1416050" cy="845819"/>
            <a:chOff x="173736" y="3532581"/>
            <a:chExt cx="1416050" cy="845819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736" y="3554018"/>
              <a:ext cx="601814" cy="78468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920" y="3532581"/>
              <a:ext cx="1086434" cy="845616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173736" y="4538421"/>
            <a:ext cx="1135380" cy="845819"/>
            <a:chOff x="173736" y="4538421"/>
            <a:chExt cx="1135380" cy="845819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736" y="4559858"/>
              <a:ext cx="601814" cy="78468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920" y="4538421"/>
              <a:ext cx="805992" cy="84561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83540" y="1609420"/>
            <a:ext cx="8502650" cy="3959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marR="2806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000">
                <a:latin typeface="Calibri"/>
                <a:cs typeface="Calibri"/>
              </a:rPr>
              <a:t>It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is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set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of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protocols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that</a:t>
            </a:r>
            <a:r>
              <a:rPr dirty="0" sz="3000" spc="-8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define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how</a:t>
            </a:r>
            <a:r>
              <a:rPr dirty="0" sz="30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two</a:t>
            </a:r>
            <a:r>
              <a:rPr dirty="0" sz="3000" spc="-2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dirty="0" sz="3000" spc="-2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 spc="-20">
                <a:solidFill>
                  <a:srgbClr val="00AF50"/>
                </a:solidFill>
                <a:latin typeface="Calibri"/>
                <a:cs typeface="Calibri"/>
              </a:rPr>
              <a:t>more </a:t>
            </a:r>
            <a:r>
              <a:rPr dirty="0" sz="3000" spc="-10">
                <a:solidFill>
                  <a:srgbClr val="00AF50"/>
                </a:solidFill>
                <a:latin typeface="Calibri"/>
                <a:cs typeface="Calibri"/>
              </a:rPr>
              <a:t>computers</a:t>
            </a:r>
            <a:r>
              <a:rPr dirty="0" sz="3000" spc="-9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can</a:t>
            </a:r>
            <a:r>
              <a:rPr dirty="0" sz="30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00AF50"/>
                </a:solidFill>
                <a:latin typeface="Calibri"/>
                <a:cs typeface="Calibri"/>
              </a:rPr>
              <a:t>communicate</a:t>
            </a:r>
            <a:r>
              <a:rPr dirty="0" sz="3000" spc="-10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with</a:t>
            </a:r>
            <a:r>
              <a:rPr dirty="0" sz="30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each</a:t>
            </a:r>
            <a:r>
              <a:rPr dirty="0" sz="30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00AF50"/>
                </a:solidFill>
                <a:latin typeface="Calibri"/>
                <a:cs typeface="Calibri"/>
              </a:rPr>
              <a:t>other.</a:t>
            </a:r>
            <a:endParaRPr sz="30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protocol</a:t>
            </a:r>
            <a:r>
              <a:rPr dirty="0" sz="3000" spc="-7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is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effectively</a:t>
            </a:r>
            <a:r>
              <a:rPr dirty="0" sz="3000" spc="-8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set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of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rules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that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describe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how</a:t>
            </a:r>
            <a:r>
              <a:rPr dirty="0" sz="30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30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data</a:t>
            </a:r>
            <a:r>
              <a:rPr dirty="0" sz="3000" spc="-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dirty="0" sz="3000" spc="-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passed</a:t>
            </a:r>
            <a:r>
              <a:rPr dirty="0" sz="30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between</a:t>
            </a:r>
            <a:r>
              <a:rPr dirty="0" sz="3000" spc="-3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30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00AF50"/>
                </a:solidFill>
                <a:latin typeface="Calibri"/>
                <a:cs typeface="Calibri"/>
              </a:rPr>
              <a:t>computers.</a:t>
            </a:r>
            <a:endParaRPr sz="3000">
              <a:latin typeface="Calibri"/>
              <a:cs typeface="Calibri"/>
            </a:endParaRPr>
          </a:p>
          <a:p>
            <a:pPr marL="356870" marR="3810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000" b="1">
                <a:solidFill>
                  <a:srgbClr val="00AF50"/>
                </a:solidFill>
                <a:latin typeface="Calibri"/>
                <a:cs typeface="Calibri"/>
              </a:rPr>
              <a:t>TCP</a:t>
            </a:r>
            <a:r>
              <a:rPr dirty="0" sz="3000" spc="-6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dirty="0" sz="30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dirty="0" sz="30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responsible</a:t>
            </a:r>
            <a:r>
              <a:rPr dirty="0" sz="3000" spc="-1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dirty="0" sz="30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verifying</a:t>
            </a:r>
            <a:r>
              <a:rPr dirty="0" sz="3000" spc="-10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30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correct</a:t>
            </a:r>
            <a:r>
              <a:rPr dirty="0" sz="3000" spc="-9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00AF50"/>
                </a:solidFill>
                <a:latin typeface="Calibri"/>
                <a:cs typeface="Calibri"/>
              </a:rPr>
              <a:t>delivery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dirty="0" sz="30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data</a:t>
            </a:r>
            <a:r>
              <a:rPr dirty="0" sz="30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dirty="0" sz="30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client</a:t>
            </a:r>
            <a:r>
              <a:rPr dirty="0" sz="3000" spc="-10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30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00AF50"/>
                </a:solidFill>
                <a:latin typeface="Calibri"/>
                <a:cs typeface="Calibri"/>
              </a:rPr>
              <a:t>server.</a:t>
            </a:r>
            <a:endParaRPr sz="3000">
              <a:latin typeface="Calibri"/>
              <a:cs typeface="Calibri"/>
            </a:endParaRPr>
          </a:p>
          <a:p>
            <a:pPr marL="356870" marR="236854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000" b="1">
                <a:solidFill>
                  <a:srgbClr val="00AF50"/>
                </a:solidFill>
                <a:latin typeface="Calibri"/>
                <a:cs typeface="Calibri"/>
              </a:rPr>
              <a:t>IP</a:t>
            </a:r>
            <a:r>
              <a:rPr dirty="0" sz="3000" spc="-7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dirty="0" sz="30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dirty="0" sz="3000" spc="-9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responsible</a:t>
            </a:r>
            <a:r>
              <a:rPr dirty="0" sz="3000" spc="-10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dirty="0" sz="30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moving</a:t>
            </a:r>
            <a:r>
              <a:rPr dirty="0" sz="30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packets</a:t>
            </a:r>
            <a:r>
              <a:rPr dirty="0" sz="3000" spc="-9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dirty="0" sz="30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node</a:t>
            </a:r>
            <a:r>
              <a:rPr dirty="0" sz="3000" spc="-9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 spc="-25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dirty="0" sz="3000" spc="-10">
                <a:solidFill>
                  <a:srgbClr val="00AF50"/>
                </a:solidFill>
                <a:latin typeface="Calibri"/>
                <a:cs typeface="Calibri"/>
              </a:rPr>
              <a:t>node.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23" name="object 2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19161" y="374853"/>
            <a:ext cx="7088505" cy="1123315"/>
            <a:chOff x="1219161" y="374853"/>
            <a:chExt cx="7088505" cy="11233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161" y="698425"/>
              <a:ext cx="748325" cy="3711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60" y="374853"/>
              <a:ext cx="918781" cy="11229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3120" y="374853"/>
              <a:ext cx="6204077" cy="11229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3886" y="504824"/>
            <a:ext cx="680085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FTP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spc="-1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FILE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TRANSFER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PROTOCOL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3540" y="1609420"/>
            <a:ext cx="8507730" cy="4417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marR="59055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Simplest</a:t>
            </a:r>
            <a:r>
              <a:rPr dirty="0" sz="3000" spc="-9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dirty="0" sz="3000" spc="-8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most</a:t>
            </a:r>
            <a:r>
              <a:rPr dirty="0" sz="30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secure</a:t>
            </a:r>
            <a:r>
              <a:rPr dirty="0" sz="30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way</a:t>
            </a:r>
            <a:r>
              <a:rPr dirty="0" sz="3000" spc="-8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30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00AF50"/>
                </a:solidFill>
                <a:latin typeface="Calibri"/>
                <a:cs typeface="Calibri"/>
              </a:rPr>
              <a:t>exchange</a:t>
            </a:r>
            <a:r>
              <a:rPr dirty="0" sz="3000" spc="-9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files</a:t>
            </a:r>
            <a:r>
              <a:rPr dirty="0" sz="30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 spc="-20">
                <a:solidFill>
                  <a:srgbClr val="00AF50"/>
                </a:solidFill>
                <a:latin typeface="Calibri"/>
                <a:cs typeface="Calibri"/>
              </a:rPr>
              <a:t>over </a:t>
            </a:r>
            <a:r>
              <a:rPr dirty="0" sz="3000" spc="-10">
                <a:solidFill>
                  <a:srgbClr val="00AF50"/>
                </a:solidFill>
                <a:latin typeface="Calibri"/>
                <a:cs typeface="Calibri"/>
              </a:rPr>
              <a:t>Internet.</a:t>
            </a:r>
            <a:endParaRPr sz="3000">
              <a:latin typeface="Calibri"/>
              <a:cs typeface="Calibri"/>
            </a:endParaRPr>
          </a:p>
          <a:p>
            <a:pPr marL="356870" marR="22225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000">
                <a:latin typeface="Calibri"/>
                <a:cs typeface="Calibri"/>
              </a:rPr>
              <a:t>If</a:t>
            </a:r>
            <a:r>
              <a:rPr dirty="0" sz="3000" spc="-7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you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send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files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using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b="1">
                <a:latin typeface="Calibri"/>
                <a:cs typeface="Calibri"/>
              </a:rPr>
              <a:t>FTP</a:t>
            </a:r>
            <a:r>
              <a:rPr dirty="0" sz="3000">
                <a:latin typeface="Calibri"/>
                <a:cs typeface="Calibri"/>
              </a:rPr>
              <a:t>,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files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are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either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uploaded </a:t>
            </a:r>
            <a:r>
              <a:rPr dirty="0" sz="3000">
                <a:latin typeface="Calibri"/>
                <a:cs typeface="Calibri"/>
              </a:rPr>
              <a:t>or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downloaded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to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b="1">
                <a:latin typeface="Calibri"/>
                <a:cs typeface="Calibri"/>
              </a:rPr>
              <a:t>FTP</a:t>
            </a:r>
            <a:r>
              <a:rPr dirty="0" sz="3000" spc="-25" b="1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server.</a:t>
            </a:r>
            <a:endParaRPr sz="30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000">
                <a:latin typeface="Calibri"/>
                <a:cs typeface="Calibri"/>
              </a:rPr>
              <a:t>When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you're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uploading</a:t>
            </a:r>
            <a:r>
              <a:rPr dirty="0" sz="30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files</a:t>
            </a:r>
            <a:r>
              <a:rPr dirty="0" sz="3000">
                <a:latin typeface="Calibri"/>
                <a:cs typeface="Calibri"/>
              </a:rPr>
              <a:t>,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files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are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transferred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dirty="0" sz="30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dirty="0" sz="30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personal</a:t>
            </a:r>
            <a:r>
              <a:rPr dirty="0" sz="30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computer</a:t>
            </a:r>
            <a:r>
              <a:rPr dirty="0" sz="3000" spc="-1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30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30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00AF50"/>
                </a:solidFill>
                <a:latin typeface="Calibri"/>
                <a:cs typeface="Calibri"/>
              </a:rPr>
              <a:t>server.</a:t>
            </a:r>
            <a:endParaRPr sz="3000">
              <a:latin typeface="Calibri"/>
              <a:cs typeface="Calibri"/>
            </a:endParaRPr>
          </a:p>
          <a:p>
            <a:pPr algn="just" marL="356870" marR="1302385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000">
                <a:latin typeface="Calibri"/>
                <a:cs typeface="Calibri"/>
              </a:rPr>
              <a:t>When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you're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downloading</a:t>
            </a:r>
            <a:r>
              <a:rPr dirty="0" sz="3000" spc="-9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files</a:t>
            </a:r>
            <a:r>
              <a:rPr dirty="0" sz="3000">
                <a:latin typeface="Calibri"/>
                <a:cs typeface="Calibri"/>
              </a:rPr>
              <a:t>,</a:t>
            </a:r>
            <a:r>
              <a:rPr dirty="0" sz="3000" spc="-7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files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are </a:t>
            </a:r>
            <a:r>
              <a:rPr dirty="0" sz="3000" spc="-20">
                <a:latin typeface="Calibri"/>
                <a:cs typeface="Calibri"/>
              </a:rPr>
              <a:t>transferred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dirty="0" sz="30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30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server</a:t>
            </a:r>
            <a:r>
              <a:rPr dirty="0" sz="30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30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AF50"/>
                </a:solidFill>
                <a:latin typeface="Calibri"/>
                <a:cs typeface="Calibri"/>
              </a:rPr>
              <a:t>your</a:t>
            </a:r>
            <a:r>
              <a:rPr dirty="0" sz="30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00AF50"/>
                </a:solidFill>
                <a:latin typeface="Calibri"/>
                <a:cs typeface="Calibri"/>
              </a:rPr>
              <a:t>personal computer.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86683" y="374853"/>
            <a:ext cx="7352030" cy="1123315"/>
            <a:chOff x="1086683" y="374853"/>
            <a:chExt cx="7352030" cy="11233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6683" y="698425"/>
              <a:ext cx="799397" cy="3711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111" y="374853"/>
              <a:ext cx="918781" cy="11229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3872" y="374853"/>
              <a:ext cx="6414262" cy="112298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83540" y="504824"/>
            <a:ext cx="8222615" cy="5026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68655">
              <a:lnSpc>
                <a:spcPct val="100000"/>
              </a:lnSpc>
              <a:spcBef>
                <a:spcPts val="105"/>
              </a:spcBef>
            </a:pP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PPP</a:t>
            </a:r>
            <a:r>
              <a:rPr dirty="0" sz="40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dirty="0" sz="4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POINT</a:t>
            </a:r>
            <a:r>
              <a:rPr dirty="0" sz="40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4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FF0000"/>
                </a:solidFill>
                <a:latin typeface="Calibri"/>
                <a:cs typeface="Calibri"/>
              </a:rPr>
              <a:t>POINT</a:t>
            </a:r>
            <a:r>
              <a:rPr dirty="0" sz="40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FF0000"/>
                </a:solidFill>
                <a:latin typeface="Calibri"/>
                <a:cs typeface="Calibri"/>
              </a:rPr>
              <a:t>PROTOCOL</a:t>
            </a:r>
            <a:endParaRPr sz="40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3829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4000">
                <a:latin typeface="Calibri"/>
                <a:cs typeface="Calibri"/>
              </a:rPr>
              <a:t>It</a:t>
            </a:r>
            <a:r>
              <a:rPr dirty="0" sz="4000" spc="-9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transmits</a:t>
            </a:r>
            <a:r>
              <a:rPr dirty="0" sz="4000" spc="-100"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AF50"/>
                </a:solidFill>
                <a:latin typeface="Calibri"/>
                <a:cs typeface="Calibri"/>
              </a:rPr>
              <a:t>multi</a:t>
            </a:r>
            <a:r>
              <a:rPr dirty="0" sz="4000" spc="-9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AF50"/>
                </a:solidFill>
                <a:latin typeface="Calibri"/>
                <a:cs typeface="Calibri"/>
              </a:rPr>
              <a:t>protocol</a:t>
            </a:r>
            <a:r>
              <a:rPr dirty="0" sz="4000" spc="-9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 spc="-20">
                <a:solidFill>
                  <a:srgbClr val="00AF50"/>
                </a:solidFill>
                <a:latin typeface="Calibri"/>
                <a:cs typeface="Calibri"/>
              </a:rPr>
              <a:t>data </a:t>
            </a:r>
            <a:r>
              <a:rPr dirty="0" sz="4000">
                <a:solidFill>
                  <a:srgbClr val="00AF50"/>
                </a:solidFill>
                <a:latin typeface="Calibri"/>
                <a:cs typeface="Calibri"/>
              </a:rPr>
              <a:t>between</a:t>
            </a:r>
            <a:r>
              <a:rPr dirty="0" sz="4000" spc="-1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AF50"/>
                </a:solidFill>
                <a:latin typeface="Calibri"/>
                <a:cs typeface="Calibri"/>
              </a:rPr>
              <a:t>two</a:t>
            </a:r>
            <a:r>
              <a:rPr dirty="0" sz="40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AF50"/>
                </a:solidFill>
                <a:latin typeface="Calibri"/>
                <a:cs typeface="Calibri"/>
              </a:rPr>
              <a:t>directly</a:t>
            </a:r>
            <a:r>
              <a:rPr dirty="0" sz="4000" spc="-1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AF50"/>
                </a:solidFill>
                <a:latin typeface="Calibri"/>
                <a:cs typeface="Calibri"/>
              </a:rPr>
              <a:t>connected</a:t>
            </a:r>
            <a:r>
              <a:rPr dirty="0" sz="4000" spc="-1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00AF50"/>
                </a:solidFill>
                <a:latin typeface="Calibri"/>
                <a:cs typeface="Calibri"/>
              </a:rPr>
              <a:t>point </a:t>
            </a:r>
            <a:r>
              <a:rPr dirty="0" sz="40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40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AF50"/>
                </a:solidFill>
                <a:latin typeface="Calibri"/>
                <a:cs typeface="Calibri"/>
              </a:rPr>
              <a:t>point</a:t>
            </a:r>
            <a:r>
              <a:rPr dirty="0" sz="4000" spc="-9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00AF50"/>
                </a:solidFill>
                <a:latin typeface="Calibri"/>
                <a:cs typeface="Calibri"/>
              </a:rPr>
              <a:t>computers.</a:t>
            </a:r>
            <a:endParaRPr sz="4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4000">
                <a:latin typeface="Calibri"/>
                <a:cs typeface="Calibri"/>
              </a:rPr>
              <a:t>It</a:t>
            </a:r>
            <a:r>
              <a:rPr dirty="0" sz="4000" spc="-8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is</a:t>
            </a:r>
            <a:r>
              <a:rPr dirty="0" sz="4000" spc="-55"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AF50"/>
                </a:solidFill>
                <a:latin typeface="Calibri"/>
                <a:cs typeface="Calibri"/>
              </a:rPr>
              <a:t>byte</a:t>
            </a:r>
            <a:r>
              <a:rPr dirty="0" sz="40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AF50"/>
                </a:solidFill>
                <a:latin typeface="Calibri"/>
                <a:cs typeface="Calibri"/>
              </a:rPr>
              <a:t>oriented</a:t>
            </a:r>
            <a:r>
              <a:rPr dirty="0" sz="40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00AF50"/>
                </a:solidFill>
                <a:latin typeface="Calibri"/>
                <a:cs typeface="Calibri"/>
              </a:rPr>
              <a:t>protocol.</a:t>
            </a:r>
            <a:endParaRPr sz="4000">
              <a:latin typeface="Calibri"/>
              <a:cs typeface="Calibri"/>
            </a:endParaRPr>
          </a:p>
          <a:p>
            <a:pPr marL="356870" marR="1695450" indent="-344805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4000">
                <a:latin typeface="Calibri"/>
                <a:cs typeface="Calibri"/>
              </a:rPr>
              <a:t>It</a:t>
            </a:r>
            <a:r>
              <a:rPr dirty="0" sz="4000" spc="-4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is</a:t>
            </a:r>
            <a:r>
              <a:rPr dirty="0" sz="4000" spc="-3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widely</a:t>
            </a:r>
            <a:r>
              <a:rPr dirty="0" sz="4000" spc="-20"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AF50"/>
                </a:solidFill>
                <a:latin typeface="Calibri"/>
                <a:cs typeface="Calibri"/>
              </a:rPr>
              <a:t>used</a:t>
            </a:r>
            <a:r>
              <a:rPr dirty="0" sz="40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4000" spc="-2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00AF50"/>
                </a:solidFill>
                <a:latin typeface="Calibri"/>
                <a:cs typeface="Calibri"/>
              </a:rPr>
              <a:t>broadband communication.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88795" y="374853"/>
            <a:ext cx="6911975" cy="1123315"/>
            <a:chOff x="1288795" y="374853"/>
            <a:chExt cx="6911975" cy="11233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8795" y="698425"/>
              <a:ext cx="1586173" cy="3711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6519" y="374853"/>
              <a:ext cx="918781" cy="11229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280" y="374853"/>
              <a:ext cx="5198110" cy="11229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0922" y="504824"/>
            <a:ext cx="658685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TELNET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TERMINAL</a:t>
            </a:r>
            <a:r>
              <a:rPr dirty="0" spc="-6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NETWORK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3540" y="1508836"/>
            <a:ext cx="8536305" cy="4295775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algn="just" marL="356870" marR="7620" indent="-344805">
              <a:lnSpc>
                <a:spcPct val="80000"/>
              </a:lnSpc>
              <a:spcBef>
                <a:spcPts val="944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500" b="1">
                <a:latin typeface="Calibri"/>
                <a:cs typeface="Calibri"/>
              </a:rPr>
              <a:t>Telnet</a:t>
            </a:r>
            <a:r>
              <a:rPr dirty="0" sz="3500" spc="330" b="1">
                <a:latin typeface="Calibri"/>
                <a:cs typeface="Calibri"/>
              </a:rPr>
              <a:t>  </a:t>
            </a:r>
            <a:r>
              <a:rPr dirty="0" sz="3500">
                <a:latin typeface="Calibri"/>
                <a:cs typeface="Calibri"/>
              </a:rPr>
              <a:t>is</a:t>
            </a:r>
            <a:r>
              <a:rPr dirty="0" sz="3500" spc="335">
                <a:latin typeface="Calibri"/>
                <a:cs typeface="Calibri"/>
              </a:rPr>
              <a:t>  </a:t>
            </a:r>
            <a:r>
              <a:rPr dirty="0" sz="3500">
                <a:latin typeface="Calibri"/>
                <a:cs typeface="Calibri"/>
              </a:rPr>
              <a:t>a</a:t>
            </a:r>
            <a:r>
              <a:rPr dirty="0" sz="3500" spc="325">
                <a:latin typeface="Calibri"/>
                <a:cs typeface="Calibri"/>
              </a:rPr>
              <a:t>  </a:t>
            </a:r>
            <a:r>
              <a:rPr dirty="0" sz="3500">
                <a:latin typeface="Calibri"/>
                <a:cs typeface="Calibri"/>
              </a:rPr>
              <a:t>protocol</a:t>
            </a:r>
            <a:r>
              <a:rPr dirty="0" sz="3500" spc="340">
                <a:latin typeface="Calibri"/>
                <a:cs typeface="Calibri"/>
              </a:rPr>
              <a:t>  </a:t>
            </a:r>
            <a:r>
              <a:rPr dirty="0" sz="3500">
                <a:latin typeface="Calibri"/>
                <a:cs typeface="Calibri"/>
              </a:rPr>
              <a:t>that</a:t>
            </a:r>
            <a:r>
              <a:rPr dirty="0" sz="3500" spc="325">
                <a:latin typeface="Calibri"/>
                <a:cs typeface="Calibri"/>
              </a:rPr>
              <a:t>  </a:t>
            </a:r>
            <a:r>
              <a:rPr dirty="0" sz="3500">
                <a:latin typeface="Calibri"/>
                <a:cs typeface="Calibri"/>
              </a:rPr>
              <a:t>allows</a:t>
            </a:r>
            <a:r>
              <a:rPr dirty="0" sz="3500" spc="335">
                <a:latin typeface="Calibri"/>
                <a:cs typeface="Calibri"/>
              </a:rPr>
              <a:t>  </a:t>
            </a:r>
            <a:r>
              <a:rPr dirty="0" sz="3500">
                <a:latin typeface="Calibri"/>
                <a:cs typeface="Calibri"/>
              </a:rPr>
              <a:t>you</a:t>
            </a:r>
            <a:r>
              <a:rPr dirty="0" sz="3500" spc="340">
                <a:latin typeface="Calibri"/>
                <a:cs typeface="Calibri"/>
              </a:rPr>
              <a:t>  </a:t>
            </a:r>
            <a:r>
              <a:rPr dirty="0" sz="3500" spc="-25">
                <a:latin typeface="Calibri"/>
                <a:cs typeface="Calibri"/>
              </a:rPr>
              <a:t>to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connect</a:t>
            </a:r>
            <a:r>
              <a:rPr dirty="0" sz="3500" spc="3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3500" spc="3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remote</a:t>
            </a:r>
            <a:r>
              <a:rPr dirty="0" sz="3500" spc="3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computers</a:t>
            </a:r>
            <a:r>
              <a:rPr dirty="0" sz="3500" spc="3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(called</a:t>
            </a:r>
            <a:r>
              <a:rPr dirty="0" sz="3500" spc="355">
                <a:latin typeface="Calibri"/>
                <a:cs typeface="Calibri"/>
              </a:rPr>
              <a:t> </a:t>
            </a:r>
            <a:r>
              <a:rPr dirty="0" sz="3500" spc="-10">
                <a:latin typeface="Calibri"/>
                <a:cs typeface="Calibri"/>
              </a:rPr>
              <a:t>hosts)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over</a:t>
            </a:r>
            <a:r>
              <a:rPr dirty="0" sz="35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dirty="0" sz="35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 spc="-30">
                <a:solidFill>
                  <a:srgbClr val="00AF50"/>
                </a:solidFill>
                <a:latin typeface="Calibri"/>
                <a:cs typeface="Calibri"/>
              </a:rPr>
              <a:t>TCP/IP</a:t>
            </a:r>
            <a:r>
              <a:rPr dirty="0" sz="3500" spc="-9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00AF50"/>
                </a:solidFill>
                <a:latin typeface="Calibri"/>
                <a:cs typeface="Calibri"/>
              </a:rPr>
              <a:t>network.</a:t>
            </a:r>
            <a:endParaRPr sz="3500">
              <a:latin typeface="Calibri"/>
              <a:cs typeface="Calibri"/>
            </a:endParaRPr>
          </a:p>
          <a:p>
            <a:pPr algn="just" marL="356870" marR="5715" indent="-344805">
              <a:lnSpc>
                <a:spcPct val="80000"/>
              </a:lnSpc>
              <a:spcBef>
                <a:spcPts val="84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500">
                <a:latin typeface="Calibri"/>
                <a:cs typeface="Calibri"/>
              </a:rPr>
              <a:t>Using</a:t>
            </a:r>
            <a:r>
              <a:rPr dirty="0" sz="3500" spc="330">
                <a:latin typeface="Calibri"/>
                <a:cs typeface="Calibri"/>
              </a:rPr>
              <a:t>   </a:t>
            </a:r>
            <a:r>
              <a:rPr dirty="0" sz="3500" b="1">
                <a:latin typeface="Calibri"/>
                <a:cs typeface="Calibri"/>
              </a:rPr>
              <a:t>telnet</a:t>
            </a:r>
            <a:r>
              <a:rPr dirty="0" sz="3500" spc="335" b="1">
                <a:latin typeface="Calibri"/>
                <a:cs typeface="Calibri"/>
              </a:rPr>
              <a:t>   </a:t>
            </a:r>
            <a:r>
              <a:rPr dirty="0" sz="3500">
                <a:latin typeface="Calibri"/>
                <a:cs typeface="Calibri"/>
              </a:rPr>
              <a:t>client</a:t>
            </a:r>
            <a:r>
              <a:rPr dirty="0" sz="3500" spc="340">
                <a:latin typeface="Calibri"/>
                <a:cs typeface="Calibri"/>
              </a:rPr>
              <a:t>   </a:t>
            </a:r>
            <a:r>
              <a:rPr dirty="0" sz="3500">
                <a:latin typeface="Calibri"/>
                <a:cs typeface="Calibri"/>
              </a:rPr>
              <a:t>software</a:t>
            </a:r>
            <a:r>
              <a:rPr dirty="0" sz="3500" spc="335">
                <a:latin typeface="Calibri"/>
                <a:cs typeface="Calibri"/>
              </a:rPr>
              <a:t>   </a:t>
            </a:r>
            <a:r>
              <a:rPr dirty="0" sz="3500">
                <a:latin typeface="Calibri"/>
                <a:cs typeface="Calibri"/>
              </a:rPr>
              <a:t>on</a:t>
            </a:r>
            <a:r>
              <a:rPr dirty="0" sz="3500" spc="340">
                <a:latin typeface="Calibri"/>
                <a:cs typeface="Calibri"/>
              </a:rPr>
              <a:t>   </a:t>
            </a:r>
            <a:r>
              <a:rPr dirty="0" sz="3500" spc="-20">
                <a:latin typeface="Calibri"/>
                <a:cs typeface="Calibri"/>
              </a:rPr>
              <a:t>your </a:t>
            </a:r>
            <a:r>
              <a:rPr dirty="0" sz="3500">
                <a:latin typeface="Calibri"/>
                <a:cs typeface="Calibri"/>
              </a:rPr>
              <a:t>computer,</a:t>
            </a:r>
            <a:r>
              <a:rPr dirty="0" sz="3500" spc="85">
                <a:latin typeface="Calibri"/>
                <a:cs typeface="Calibri"/>
              </a:rPr>
              <a:t>  </a:t>
            </a:r>
            <a:r>
              <a:rPr dirty="0" sz="3500">
                <a:latin typeface="Calibri"/>
                <a:cs typeface="Calibri"/>
              </a:rPr>
              <a:t>you</a:t>
            </a:r>
            <a:r>
              <a:rPr dirty="0" sz="3500" spc="110">
                <a:latin typeface="Calibri"/>
                <a:cs typeface="Calibri"/>
              </a:rPr>
              <a:t>  </a:t>
            </a:r>
            <a:r>
              <a:rPr dirty="0" sz="3500">
                <a:latin typeface="Calibri"/>
                <a:cs typeface="Calibri"/>
              </a:rPr>
              <a:t>can</a:t>
            </a:r>
            <a:r>
              <a:rPr dirty="0" sz="3500" spc="95">
                <a:latin typeface="Calibri"/>
                <a:cs typeface="Calibri"/>
              </a:rPr>
              <a:t> 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make</a:t>
            </a:r>
            <a:r>
              <a:rPr dirty="0" sz="3500" spc="95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dirty="0" sz="3500" spc="9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connection</a:t>
            </a:r>
            <a:r>
              <a:rPr dirty="0" sz="3500" spc="105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500" spc="-25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dirty="0" sz="3500" spc="-4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00AF50"/>
                </a:solidFill>
                <a:latin typeface="Calibri"/>
                <a:cs typeface="Calibri"/>
              </a:rPr>
              <a:t>telnet</a:t>
            </a:r>
            <a:r>
              <a:rPr dirty="0" sz="3500" spc="-6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00AF50"/>
                </a:solidFill>
                <a:latin typeface="Calibri"/>
                <a:cs typeface="Calibri"/>
              </a:rPr>
              <a:t>server.</a:t>
            </a:r>
            <a:endParaRPr sz="3500">
              <a:latin typeface="Calibri"/>
              <a:cs typeface="Calibri"/>
            </a:endParaRPr>
          </a:p>
          <a:p>
            <a:pPr algn="just" marL="356870" marR="5080" indent="-344805">
              <a:lnSpc>
                <a:spcPts val="3360"/>
              </a:lnSpc>
              <a:spcBef>
                <a:spcPts val="81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500">
                <a:latin typeface="Calibri"/>
                <a:cs typeface="Calibri"/>
              </a:rPr>
              <a:t>An</a:t>
            </a:r>
            <a:r>
              <a:rPr dirty="0" sz="3500" spc="330">
                <a:latin typeface="Calibri"/>
                <a:cs typeface="Calibri"/>
              </a:rPr>
              <a:t>   </a:t>
            </a:r>
            <a:r>
              <a:rPr dirty="0" sz="3500">
                <a:latin typeface="Calibri"/>
                <a:cs typeface="Calibri"/>
              </a:rPr>
              <a:t>admin</a:t>
            </a:r>
            <a:r>
              <a:rPr dirty="0" sz="3500" spc="335">
                <a:latin typeface="Calibri"/>
                <a:cs typeface="Calibri"/>
              </a:rPr>
              <a:t>   </a:t>
            </a:r>
            <a:r>
              <a:rPr dirty="0" sz="3500">
                <a:latin typeface="Calibri"/>
                <a:cs typeface="Calibri"/>
              </a:rPr>
              <a:t>or</a:t>
            </a:r>
            <a:r>
              <a:rPr dirty="0" sz="3500" spc="320">
                <a:latin typeface="Calibri"/>
                <a:cs typeface="Calibri"/>
              </a:rPr>
              <a:t>   </a:t>
            </a:r>
            <a:r>
              <a:rPr dirty="0" sz="3500">
                <a:latin typeface="Calibri"/>
                <a:cs typeface="Calibri"/>
              </a:rPr>
              <a:t>other</a:t>
            </a:r>
            <a:r>
              <a:rPr dirty="0" sz="3500" spc="320">
                <a:latin typeface="Calibri"/>
                <a:cs typeface="Calibri"/>
              </a:rPr>
              <a:t>   </a:t>
            </a:r>
            <a:r>
              <a:rPr dirty="0" sz="3500">
                <a:latin typeface="Calibri"/>
                <a:cs typeface="Calibri"/>
              </a:rPr>
              <a:t>user</a:t>
            </a:r>
            <a:r>
              <a:rPr dirty="0" sz="3500" spc="325">
                <a:latin typeface="Calibri"/>
                <a:cs typeface="Calibri"/>
              </a:rPr>
              <a:t>   </a:t>
            </a:r>
            <a:r>
              <a:rPr dirty="0" sz="3500">
                <a:latin typeface="Calibri"/>
                <a:cs typeface="Calibri"/>
              </a:rPr>
              <a:t>can</a:t>
            </a:r>
            <a:r>
              <a:rPr dirty="0" sz="3500" spc="325">
                <a:latin typeface="Calibri"/>
                <a:cs typeface="Calibri"/>
              </a:rPr>
              <a:t>   </a:t>
            </a:r>
            <a:r>
              <a:rPr dirty="0" sz="3500" spc="-10">
                <a:solidFill>
                  <a:srgbClr val="00AF50"/>
                </a:solidFill>
                <a:latin typeface="Calibri"/>
                <a:cs typeface="Calibri"/>
              </a:rPr>
              <a:t>access </a:t>
            </a:r>
            <a:r>
              <a:rPr dirty="0" sz="3500" spc="-25">
                <a:solidFill>
                  <a:srgbClr val="00AF50"/>
                </a:solidFill>
                <a:latin typeface="Calibri"/>
                <a:cs typeface="Calibri"/>
              </a:rPr>
              <a:t>someone’s</a:t>
            </a:r>
            <a:r>
              <a:rPr dirty="0" sz="3500" spc="-1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computer</a:t>
            </a:r>
            <a:r>
              <a:rPr dirty="0" sz="3500" spc="-1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00AF50"/>
                </a:solidFill>
                <a:latin typeface="Calibri"/>
                <a:cs typeface="Calibri"/>
              </a:rPr>
              <a:t>remotely.</a:t>
            </a:r>
            <a:endParaRPr sz="3500">
              <a:latin typeface="Calibri"/>
              <a:cs typeface="Calibri"/>
            </a:endParaRPr>
          </a:p>
          <a:p>
            <a:pPr algn="just" marL="357505" indent="-344805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57505" algn="l"/>
              </a:tabLst>
            </a:pPr>
            <a:r>
              <a:rPr dirty="0" sz="3500" spc="-65">
                <a:latin typeface="Calibri"/>
                <a:cs typeface="Calibri"/>
              </a:rPr>
              <a:t>You</a:t>
            </a:r>
            <a:r>
              <a:rPr dirty="0" sz="3500" spc="-4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login</a:t>
            </a:r>
            <a:r>
              <a:rPr dirty="0" sz="3500" spc="-5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as</a:t>
            </a:r>
            <a:r>
              <a:rPr dirty="0" sz="3500" spc="-3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a</a:t>
            </a:r>
            <a:r>
              <a:rPr dirty="0" sz="3500" spc="-2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regular</a:t>
            </a:r>
            <a:r>
              <a:rPr dirty="0" sz="3500" spc="-6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user</a:t>
            </a:r>
            <a:r>
              <a:rPr dirty="0" sz="3500" spc="-40"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with</a:t>
            </a:r>
            <a:r>
              <a:rPr dirty="0" sz="3500" spc="-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00AF50"/>
                </a:solidFill>
                <a:latin typeface="Calibri"/>
                <a:cs typeface="Calibri"/>
              </a:rPr>
              <a:t>all</a:t>
            </a:r>
            <a:r>
              <a:rPr dirty="0" sz="35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00AF50"/>
                </a:solidFill>
                <a:latin typeface="Calibri"/>
                <a:cs typeface="Calibri"/>
              </a:rPr>
              <a:t>privil</a:t>
            </a:r>
            <a:r>
              <a:rPr dirty="0" sz="3400" spc="-10">
                <a:solidFill>
                  <a:srgbClr val="00AF50"/>
                </a:solidFill>
                <a:latin typeface="Calibri"/>
                <a:cs typeface="Calibri"/>
              </a:rPr>
              <a:t>eges.</a:t>
            </a:r>
            <a:endParaRPr sz="34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36310" y="374853"/>
            <a:ext cx="8907780" cy="1123315"/>
            <a:chOff x="236310" y="374853"/>
            <a:chExt cx="8907780" cy="11233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310" y="688908"/>
              <a:ext cx="1049219" cy="3806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7" y="374853"/>
              <a:ext cx="918781" cy="11229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0368" y="374853"/>
              <a:ext cx="7723632" cy="11229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509" y="504824"/>
            <a:ext cx="871283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VOiP</a:t>
            </a:r>
            <a:r>
              <a:rPr dirty="0" spc="-9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spc="-7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VOICE</a:t>
            </a:r>
            <a:r>
              <a:rPr dirty="0" spc="-10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OVER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INTERNET</a:t>
            </a:r>
            <a:r>
              <a:rPr dirty="0" spc="-11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PROTOCOL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3540" y="1167206"/>
            <a:ext cx="8536305" cy="315468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algn="just" marL="356870" marR="5080" indent="-344805">
              <a:lnSpc>
                <a:spcPts val="3890"/>
              </a:lnSpc>
              <a:spcBef>
                <a:spcPts val="59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600" b="1">
                <a:latin typeface="Calibri"/>
                <a:cs typeface="Calibri"/>
              </a:rPr>
              <a:t>VoIP</a:t>
            </a:r>
            <a:r>
              <a:rPr dirty="0" sz="3600" spc="620" b="1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is</a:t>
            </a:r>
            <a:r>
              <a:rPr dirty="0" sz="3600" spc="62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the</a:t>
            </a:r>
            <a:r>
              <a:rPr dirty="0" sz="3600" spc="61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technology</a:t>
            </a:r>
            <a:r>
              <a:rPr dirty="0" sz="3600" spc="60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that</a:t>
            </a:r>
            <a:r>
              <a:rPr dirty="0" sz="3600" spc="6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converts</a:t>
            </a:r>
            <a:r>
              <a:rPr dirty="0" sz="3600" spc="615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your </a:t>
            </a:r>
            <a:r>
              <a:rPr dirty="0" sz="3600">
                <a:latin typeface="Calibri"/>
                <a:cs typeface="Calibri"/>
              </a:rPr>
              <a:t>voice</a:t>
            </a:r>
            <a:r>
              <a:rPr dirty="0" sz="3600" spc="60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into</a:t>
            </a:r>
            <a:r>
              <a:rPr dirty="0" sz="3600" spc="59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</a:t>
            </a:r>
            <a:r>
              <a:rPr dirty="0" sz="3600" spc="60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digital</a:t>
            </a:r>
            <a:r>
              <a:rPr dirty="0" sz="3600" spc="58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signal,</a:t>
            </a:r>
            <a:r>
              <a:rPr dirty="0" sz="3600" spc="58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allowing</a:t>
            </a:r>
            <a:r>
              <a:rPr dirty="0" sz="3600" spc="6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you</a:t>
            </a:r>
            <a:r>
              <a:rPr dirty="0" sz="3600" spc="600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to </a:t>
            </a:r>
            <a:r>
              <a:rPr dirty="0" sz="3600">
                <a:latin typeface="Calibri"/>
                <a:cs typeface="Calibri"/>
              </a:rPr>
              <a:t>make</a:t>
            </a:r>
            <a:r>
              <a:rPr dirty="0" sz="3600" spc="430">
                <a:latin typeface="Calibri"/>
                <a:cs typeface="Calibri"/>
              </a:rPr>
              <a:t>  </a:t>
            </a:r>
            <a:r>
              <a:rPr dirty="0" sz="3600">
                <a:latin typeface="Calibri"/>
                <a:cs typeface="Calibri"/>
              </a:rPr>
              <a:t>a</a:t>
            </a:r>
            <a:r>
              <a:rPr dirty="0" sz="3600" spc="430">
                <a:latin typeface="Calibri"/>
                <a:cs typeface="Calibri"/>
              </a:rPr>
              <a:t> 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call</a:t>
            </a:r>
            <a:r>
              <a:rPr dirty="0" sz="3600" spc="42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directly</a:t>
            </a:r>
            <a:r>
              <a:rPr dirty="0" sz="3600" spc="434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dirty="0" sz="3600" spc="425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dirty="0" sz="3600" spc="43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600" spc="-40">
                <a:solidFill>
                  <a:srgbClr val="00AF50"/>
                </a:solidFill>
                <a:latin typeface="Calibri"/>
                <a:cs typeface="Calibri"/>
              </a:rPr>
              <a:t>computer,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dirty="0" sz="3600" spc="-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AF50"/>
                </a:solidFill>
                <a:latin typeface="Calibri"/>
                <a:cs typeface="Calibri"/>
              </a:rPr>
              <a:t>VoIP</a:t>
            </a:r>
            <a:r>
              <a:rPr dirty="0" sz="3600" spc="-4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phone,</a:t>
            </a:r>
            <a:r>
              <a:rPr dirty="0" sz="36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dirty="0" sz="3600" spc="-4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other</a:t>
            </a:r>
            <a:r>
              <a:rPr dirty="0" sz="36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00AF50"/>
                </a:solidFill>
                <a:latin typeface="Calibri"/>
                <a:cs typeface="Calibri"/>
              </a:rPr>
              <a:t>data-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driven</a:t>
            </a:r>
            <a:r>
              <a:rPr dirty="0" sz="3600" spc="-9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00AF50"/>
                </a:solidFill>
                <a:latin typeface="Calibri"/>
                <a:cs typeface="Calibri"/>
              </a:rPr>
              <a:t>devices.</a:t>
            </a:r>
            <a:endParaRPr sz="3600">
              <a:latin typeface="Calibri"/>
              <a:cs typeface="Calibri"/>
            </a:endParaRPr>
          </a:p>
          <a:p>
            <a:pPr algn="just" marL="356870" marR="7620" indent="-344805">
              <a:lnSpc>
                <a:spcPts val="3890"/>
              </a:lnSpc>
              <a:spcBef>
                <a:spcPts val="86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600">
                <a:latin typeface="Calibri"/>
                <a:cs typeface="Calibri"/>
              </a:rPr>
              <a:t>Simply</a:t>
            </a:r>
            <a:r>
              <a:rPr dirty="0" sz="3600" spc="295">
                <a:latin typeface="Calibri"/>
                <a:cs typeface="Calibri"/>
              </a:rPr>
              <a:t>  </a:t>
            </a:r>
            <a:r>
              <a:rPr dirty="0" sz="3600">
                <a:latin typeface="Calibri"/>
                <a:cs typeface="Calibri"/>
              </a:rPr>
              <a:t>put,</a:t>
            </a:r>
            <a:r>
              <a:rPr dirty="0" sz="3600" spc="295">
                <a:latin typeface="Calibri"/>
                <a:cs typeface="Calibri"/>
              </a:rPr>
              <a:t>  </a:t>
            </a:r>
            <a:r>
              <a:rPr dirty="0" sz="3600">
                <a:latin typeface="Calibri"/>
                <a:cs typeface="Calibri"/>
              </a:rPr>
              <a:t>it's</a:t>
            </a:r>
            <a:r>
              <a:rPr dirty="0" sz="3600" spc="300">
                <a:latin typeface="Calibri"/>
                <a:cs typeface="Calibri"/>
              </a:rPr>
              <a:t> 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phone</a:t>
            </a:r>
            <a:r>
              <a:rPr dirty="0" sz="3600" spc="30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service</a:t>
            </a:r>
            <a:r>
              <a:rPr dirty="0" sz="3600" spc="29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600" spc="-10">
                <a:solidFill>
                  <a:srgbClr val="00AF50"/>
                </a:solidFill>
                <a:latin typeface="Calibri"/>
                <a:cs typeface="Calibri"/>
              </a:rPr>
              <a:t>delivered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over</a:t>
            </a:r>
            <a:r>
              <a:rPr dirty="0" sz="36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36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00AF50"/>
                </a:solidFill>
                <a:latin typeface="Calibri"/>
                <a:cs typeface="Calibri"/>
              </a:rPr>
              <a:t>internet.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30879" y="3886200"/>
            <a:ext cx="5849620" cy="2952115"/>
            <a:chOff x="3230879" y="3886200"/>
            <a:chExt cx="5849620" cy="29521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0999" y="3886200"/>
              <a:ext cx="4888992" cy="240182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0879" y="6327653"/>
              <a:ext cx="3771646" cy="5103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6455" y="6327653"/>
              <a:ext cx="1979422" cy="510336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18159" y="272509"/>
            <a:ext cx="8139430" cy="1408430"/>
            <a:chOff x="518159" y="272509"/>
            <a:chExt cx="8139430" cy="14084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0980" y="272509"/>
              <a:ext cx="1216088" cy="37587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9" y="557733"/>
              <a:ext cx="8139430" cy="11229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3366" y="77165"/>
            <a:ext cx="7499984" cy="124714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pc="-20">
                <a:solidFill>
                  <a:srgbClr val="FF0000"/>
                </a:solidFill>
              </a:rPr>
              <a:t>SMTP</a:t>
            </a: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SIMPLE</a:t>
            </a:r>
            <a:r>
              <a:rPr dirty="0" spc="-8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MAIL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TRANSFER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PROTOCOL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83540" y="1295780"/>
            <a:ext cx="8536940" cy="210439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algn="just" marL="356870" marR="5080" indent="-344805">
              <a:lnSpc>
                <a:spcPct val="80000"/>
              </a:lnSpc>
              <a:spcBef>
                <a:spcPts val="84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100" b="1">
                <a:latin typeface="Calibri"/>
                <a:cs typeface="Calibri"/>
              </a:rPr>
              <a:t>SMTP</a:t>
            </a:r>
            <a:r>
              <a:rPr dirty="0" sz="3100" spc="605" b="1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is</a:t>
            </a:r>
            <a:r>
              <a:rPr dirty="0" sz="3100" spc="58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a</a:t>
            </a:r>
            <a:r>
              <a:rPr dirty="0" sz="3100" spc="59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set</a:t>
            </a:r>
            <a:r>
              <a:rPr dirty="0" sz="3100" spc="58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of</a:t>
            </a:r>
            <a:r>
              <a:rPr dirty="0" sz="3100" spc="62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communication</a:t>
            </a:r>
            <a:r>
              <a:rPr dirty="0" sz="3100" spc="59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guidelines</a:t>
            </a:r>
            <a:r>
              <a:rPr dirty="0" sz="3100" spc="585">
                <a:latin typeface="Calibri"/>
                <a:cs typeface="Calibri"/>
              </a:rPr>
              <a:t> </a:t>
            </a:r>
            <a:r>
              <a:rPr dirty="0" sz="3100" spc="-20">
                <a:latin typeface="Calibri"/>
                <a:cs typeface="Calibri"/>
              </a:rPr>
              <a:t>that </a:t>
            </a:r>
            <a:r>
              <a:rPr dirty="0" sz="3100">
                <a:latin typeface="Calibri"/>
                <a:cs typeface="Calibri"/>
              </a:rPr>
              <a:t>allow</a:t>
            </a:r>
            <a:r>
              <a:rPr dirty="0" sz="3100" spc="155"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software</a:t>
            </a:r>
            <a:r>
              <a:rPr dirty="0" sz="3100" spc="1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3100" spc="1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transmit</a:t>
            </a:r>
            <a:r>
              <a:rPr dirty="0" sz="3100" spc="1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an</a:t>
            </a:r>
            <a:r>
              <a:rPr dirty="0" sz="3100" spc="1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electronic</a:t>
            </a:r>
            <a:r>
              <a:rPr dirty="0" sz="3100" spc="1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mail</a:t>
            </a:r>
            <a:r>
              <a:rPr dirty="0" sz="3100" spc="1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 spc="-20">
                <a:solidFill>
                  <a:srgbClr val="00AF50"/>
                </a:solidFill>
                <a:latin typeface="Calibri"/>
                <a:cs typeface="Calibri"/>
              </a:rPr>
              <a:t>over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3100" spc="-10">
                <a:solidFill>
                  <a:srgbClr val="00AF50"/>
                </a:solidFill>
                <a:latin typeface="Calibri"/>
                <a:cs typeface="Calibri"/>
              </a:rPr>
              <a:t> internet.</a:t>
            </a:r>
            <a:endParaRPr sz="3100">
              <a:latin typeface="Calibri"/>
              <a:cs typeface="Calibri"/>
            </a:endParaRPr>
          </a:p>
          <a:p>
            <a:pPr algn="just" marL="356870" marR="7620" indent="-344805">
              <a:lnSpc>
                <a:spcPts val="2980"/>
              </a:lnSpc>
              <a:spcBef>
                <a:spcPts val="71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100">
                <a:latin typeface="Calibri"/>
                <a:cs typeface="Calibri"/>
              </a:rPr>
              <a:t>It</a:t>
            </a:r>
            <a:r>
              <a:rPr dirty="0" sz="3100" spc="3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is</a:t>
            </a:r>
            <a:r>
              <a:rPr dirty="0" sz="3100" spc="2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a</a:t>
            </a:r>
            <a:r>
              <a:rPr dirty="0" sz="3100" spc="4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program</a:t>
            </a:r>
            <a:r>
              <a:rPr dirty="0" sz="3100" spc="3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used</a:t>
            </a:r>
            <a:r>
              <a:rPr dirty="0" sz="3100" spc="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for</a:t>
            </a:r>
            <a:r>
              <a:rPr dirty="0" sz="3100" spc="55"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sending</a:t>
            </a:r>
            <a:r>
              <a:rPr dirty="0" sz="3100" spc="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messages</a:t>
            </a:r>
            <a:r>
              <a:rPr dirty="0" sz="3100" spc="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3100" spc="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 spc="-10">
                <a:solidFill>
                  <a:srgbClr val="00AF50"/>
                </a:solidFill>
                <a:latin typeface="Calibri"/>
                <a:cs typeface="Calibri"/>
              </a:rPr>
              <a:t>other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computer</a:t>
            </a:r>
            <a:r>
              <a:rPr dirty="0" sz="3100" spc="-8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users</a:t>
            </a:r>
            <a:r>
              <a:rPr dirty="0" sz="31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based</a:t>
            </a:r>
            <a:r>
              <a:rPr dirty="0" sz="31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dirty="0" sz="31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 spc="-10">
                <a:solidFill>
                  <a:srgbClr val="00AF50"/>
                </a:solidFill>
                <a:latin typeface="Calibri"/>
                <a:cs typeface="Calibri"/>
              </a:rPr>
              <a:t>e-</a:t>
            </a:r>
            <a:r>
              <a:rPr dirty="0" sz="3100">
                <a:solidFill>
                  <a:srgbClr val="00AF50"/>
                </a:solidFill>
                <a:latin typeface="Calibri"/>
                <a:cs typeface="Calibri"/>
              </a:rPr>
              <a:t>mail</a:t>
            </a:r>
            <a:r>
              <a:rPr dirty="0" sz="31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100" spc="-10">
                <a:solidFill>
                  <a:srgbClr val="00AF50"/>
                </a:solidFill>
                <a:latin typeface="Calibri"/>
                <a:cs typeface="Calibri"/>
              </a:rPr>
              <a:t>addresses.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69687" y="3581400"/>
            <a:ext cx="4858322" cy="258206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7220" y="301790"/>
            <a:ext cx="8651875" cy="1010285"/>
            <a:chOff x="417220" y="301790"/>
            <a:chExt cx="8651875" cy="10102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220" y="585036"/>
              <a:ext cx="1016785" cy="3398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440" y="301790"/>
              <a:ext cx="827316" cy="10102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3623" y="301790"/>
              <a:ext cx="5506085" cy="10102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1592" y="310857"/>
              <a:ext cx="458571" cy="40669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5704" y="301790"/>
              <a:ext cx="2293366" cy="101024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75310" y="351790"/>
            <a:ext cx="8543925" cy="5335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946910">
              <a:lnSpc>
                <a:spcPts val="1065"/>
              </a:lnSpc>
              <a:spcBef>
                <a:spcPts val="95"/>
              </a:spcBef>
            </a:pPr>
            <a:r>
              <a:rPr dirty="0" sz="1350" spc="-25" b="1">
                <a:solidFill>
                  <a:srgbClr val="FF0000"/>
                </a:solidFill>
                <a:latin typeface="Calibri"/>
                <a:cs typeface="Calibri"/>
              </a:rPr>
              <a:t>RD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ts val="3765"/>
              </a:lnSpc>
              <a:tabLst>
                <a:tab pos="6686550" algn="l"/>
              </a:tabLst>
            </a:pP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POP3</a:t>
            </a:r>
            <a:r>
              <a:rPr dirty="0" sz="36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dirty="0" sz="36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POST</a:t>
            </a:r>
            <a:r>
              <a:rPr dirty="0" sz="36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OFFICE</a:t>
            </a:r>
            <a:r>
              <a:rPr dirty="0" sz="36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 spc="-25" b="1">
                <a:solidFill>
                  <a:srgbClr val="FF0000"/>
                </a:solidFill>
                <a:latin typeface="Calibri"/>
                <a:cs typeface="Calibri"/>
              </a:rPr>
              <a:t>PROTOCOL </a:t>
            </a:r>
            <a:r>
              <a:rPr dirty="0" sz="3600" spc="-50" b="1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3600" spc="-10" b="1">
                <a:solidFill>
                  <a:srgbClr val="FF0000"/>
                </a:solidFill>
                <a:latin typeface="Calibri"/>
                <a:cs typeface="Calibri"/>
              </a:rPr>
              <a:t>VERSION</a:t>
            </a:r>
            <a:endParaRPr sz="3600">
              <a:latin typeface="Calibri"/>
              <a:cs typeface="Calibri"/>
            </a:endParaRPr>
          </a:p>
          <a:p>
            <a:pPr algn="just" marL="363855" marR="8890" indent="-343535">
              <a:lnSpc>
                <a:spcPts val="3990"/>
              </a:lnSpc>
              <a:spcBef>
                <a:spcPts val="3304"/>
              </a:spcBef>
              <a:buFont typeface="Arial MT"/>
              <a:buChar char="•"/>
              <a:tabLst>
                <a:tab pos="365125" algn="l"/>
              </a:tabLst>
            </a:pPr>
            <a:r>
              <a:rPr dirty="0" sz="3700">
                <a:latin typeface="Calibri"/>
                <a:cs typeface="Calibri"/>
              </a:rPr>
              <a:t>It</a:t>
            </a:r>
            <a:r>
              <a:rPr dirty="0" sz="3700" spc="170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is</a:t>
            </a:r>
            <a:r>
              <a:rPr dirty="0" sz="3700" spc="165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the</a:t>
            </a:r>
            <a:r>
              <a:rPr dirty="0" sz="3700" spc="175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most</a:t>
            </a:r>
            <a:r>
              <a:rPr dirty="0" sz="3700" spc="180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recent</a:t>
            </a:r>
            <a:r>
              <a:rPr dirty="0" sz="3700" spc="175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version</a:t>
            </a:r>
            <a:r>
              <a:rPr dirty="0" sz="3700" spc="165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of</a:t>
            </a:r>
            <a:r>
              <a:rPr dirty="0" sz="3700" spc="170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a</a:t>
            </a:r>
            <a:r>
              <a:rPr dirty="0" sz="3700" spc="165">
                <a:latin typeface="Calibri"/>
                <a:cs typeface="Calibri"/>
              </a:rPr>
              <a:t> </a:t>
            </a:r>
            <a:r>
              <a:rPr dirty="0" sz="3700" spc="-10">
                <a:latin typeface="Calibri"/>
                <a:cs typeface="Calibri"/>
              </a:rPr>
              <a:t>standard 	protocol</a:t>
            </a:r>
            <a:r>
              <a:rPr dirty="0" sz="3700" spc="-135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for</a:t>
            </a:r>
            <a:r>
              <a:rPr dirty="0" sz="3700" spc="-105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receiving</a:t>
            </a:r>
            <a:r>
              <a:rPr dirty="0" sz="3700" spc="-125">
                <a:latin typeface="Calibri"/>
                <a:cs typeface="Calibri"/>
              </a:rPr>
              <a:t> </a:t>
            </a:r>
            <a:r>
              <a:rPr dirty="0" sz="3700" spc="-10">
                <a:latin typeface="Calibri"/>
                <a:cs typeface="Calibri"/>
              </a:rPr>
              <a:t>e-mail.</a:t>
            </a:r>
            <a:endParaRPr sz="3700">
              <a:latin typeface="Calibri"/>
              <a:cs typeface="Calibri"/>
            </a:endParaRPr>
          </a:p>
          <a:p>
            <a:pPr algn="just" marL="363855" marR="7620" indent="-343535">
              <a:lnSpc>
                <a:spcPct val="90000"/>
              </a:lnSpc>
              <a:spcBef>
                <a:spcPts val="835"/>
              </a:spcBef>
              <a:buFont typeface="Arial MT"/>
              <a:buChar char="•"/>
              <a:tabLst>
                <a:tab pos="365125" algn="l"/>
              </a:tabLst>
            </a:pPr>
            <a:r>
              <a:rPr dirty="0" sz="3700" b="1">
                <a:latin typeface="Calibri"/>
                <a:cs typeface="Calibri"/>
              </a:rPr>
              <a:t>POP3</a:t>
            </a:r>
            <a:r>
              <a:rPr dirty="0" sz="3700" spc="480" b="1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is</a:t>
            </a:r>
            <a:r>
              <a:rPr dirty="0" sz="3700" spc="480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a</a:t>
            </a:r>
            <a:r>
              <a:rPr dirty="0" sz="3700" spc="490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client/server</a:t>
            </a:r>
            <a:r>
              <a:rPr dirty="0" sz="3700" spc="500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protocol</a:t>
            </a:r>
            <a:r>
              <a:rPr dirty="0" sz="3700" spc="465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in</a:t>
            </a:r>
            <a:r>
              <a:rPr dirty="0" sz="3700" spc="509">
                <a:latin typeface="Calibri"/>
                <a:cs typeface="Calibri"/>
              </a:rPr>
              <a:t> </a:t>
            </a:r>
            <a:r>
              <a:rPr dirty="0" sz="3700" spc="-10">
                <a:latin typeface="Calibri"/>
                <a:cs typeface="Calibri"/>
              </a:rPr>
              <a:t>which </a:t>
            </a:r>
            <a:r>
              <a:rPr dirty="0" sz="3700" spc="-10">
                <a:latin typeface="Calibri"/>
                <a:cs typeface="Calibri"/>
              </a:rPr>
              <a:t>	</a:t>
            </a:r>
            <a:r>
              <a:rPr dirty="0" sz="3700" spc="-10">
                <a:solidFill>
                  <a:srgbClr val="00AF50"/>
                </a:solidFill>
                <a:latin typeface="Calibri"/>
                <a:cs typeface="Calibri"/>
              </a:rPr>
              <a:t>e-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mail</a:t>
            </a:r>
            <a:r>
              <a:rPr dirty="0" sz="3700" spc="-1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dirty="0" sz="3700" spc="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received</a:t>
            </a:r>
            <a:r>
              <a:rPr dirty="0" sz="3700" spc="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dirty="0" sz="3700" spc="1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held</a:t>
            </a:r>
            <a:r>
              <a:rPr dirty="0" sz="3700" spc="1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dirty="0" sz="3700" spc="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you by</a:t>
            </a:r>
            <a:r>
              <a:rPr dirty="0" sz="3700" spc="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 spc="-20">
                <a:solidFill>
                  <a:srgbClr val="00AF50"/>
                </a:solidFill>
                <a:latin typeface="Calibri"/>
                <a:cs typeface="Calibri"/>
              </a:rPr>
              <a:t>your </a:t>
            </a:r>
            <a:r>
              <a:rPr dirty="0" sz="3700" spc="-2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Internet</a:t>
            </a:r>
            <a:r>
              <a:rPr dirty="0" sz="3700" spc="-18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 spc="-10">
                <a:solidFill>
                  <a:srgbClr val="00AF50"/>
                </a:solidFill>
                <a:latin typeface="Calibri"/>
                <a:cs typeface="Calibri"/>
              </a:rPr>
              <a:t>server.</a:t>
            </a:r>
            <a:endParaRPr sz="3700">
              <a:latin typeface="Calibri"/>
              <a:cs typeface="Calibri"/>
            </a:endParaRPr>
          </a:p>
          <a:p>
            <a:pPr algn="just" marL="363855" marR="5080" indent="-343535">
              <a:lnSpc>
                <a:spcPct val="90000"/>
              </a:lnSpc>
              <a:spcBef>
                <a:spcPts val="880"/>
              </a:spcBef>
              <a:buFont typeface="Arial MT"/>
              <a:buChar char="•"/>
              <a:tabLst>
                <a:tab pos="365125" algn="l"/>
              </a:tabLst>
            </a:pPr>
            <a:r>
              <a:rPr dirty="0" sz="3700">
                <a:latin typeface="Calibri"/>
                <a:cs typeface="Calibri"/>
              </a:rPr>
              <a:t>It</a:t>
            </a:r>
            <a:r>
              <a:rPr dirty="0" sz="3700" spc="50">
                <a:latin typeface="Calibri"/>
                <a:cs typeface="Calibri"/>
              </a:rPr>
              <a:t>  </a:t>
            </a:r>
            <a:r>
              <a:rPr dirty="0" sz="3700">
                <a:latin typeface="Calibri"/>
                <a:cs typeface="Calibri"/>
              </a:rPr>
              <a:t>allows</a:t>
            </a:r>
            <a:r>
              <a:rPr dirty="0" sz="3700" spc="919">
                <a:latin typeface="Calibri"/>
                <a:cs typeface="Calibri"/>
              </a:rPr>
              <a:t> </a:t>
            </a:r>
            <a:r>
              <a:rPr dirty="0" sz="3700">
                <a:latin typeface="Calibri"/>
                <a:cs typeface="Calibri"/>
              </a:rPr>
              <a:t>you</a:t>
            </a:r>
            <a:r>
              <a:rPr dirty="0" sz="3700" spc="50">
                <a:latin typeface="Calibri"/>
                <a:cs typeface="Calibri"/>
              </a:rPr>
              <a:t>  </a:t>
            </a:r>
            <a:r>
              <a:rPr dirty="0" sz="3700">
                <a:latin typeface="Calibri"/>
                <a:cs typeface="Calibri"/>
              </a:rPr>
              <a:t>to</a:t>
            </a:r>
            <a:r>
              <a:rPr dirty="0" sz="3700" spc="45">
                <a:latin typeface="Calibri"/>
                <a:cs typeface="Calibri"/>
              </a:rPr>
              <a:t> 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download</a:t>
            </a:r>
            <a:r>
              <a:rPr dirty="0" sz="3700" spc="6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3700" spc="5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700" spc="-10">
                <a:solidFill>
                  <a:srgbClr val="00AF50"/>
                </a:solidFill>
                <a:latin typeface="Calibri"/>
                <a:cs typeface="Calibri"/>
              </a:rPr>
              <a:t>received </a:t>
            </a:r>
            <a:r>
              <a:rPr dirty="0" sz="3700" spc="-1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messages</a:t>
            </a:r>
            <a:r>
              <a:rPr dirty="0" sz="3700" spc="7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dirty="0" sz="3700" spc="7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local</a:t>
            </a:r>
            <a:r>
              <a:rPr dirty="0" sz="3700" spc="7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machine,</a:t>
            </a:r>
            <a:r>
              <a:rPr dirty="0" sz="3700" spc="74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so</a:t>
            </a:r>
            <a:r>
              <a:rPr dirty="0" sz="3700" spc="7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that</a:t>
            </a:r>
            <a:r>
              <a:rPr dirty="0" sz="3700" spc="7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 spc="-25">
                <a:solidFill>
                  <a:srgbClr val="FF0000"/>
                </a:solidFill>
                <a:latin typeface="Calibri"/>
                <a:cs typeface="Calibri"/>
              </a:rPr>
              <a:t>you </a:t>
            </a:r>
            <a:r>
              <a:rPr dirty="0" sz="3700" spc="-25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370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dirty="0" sz="37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FF0000"/>
                </a:solidFill>
                <a:latin typeface="Calibri"/>
                <a:cs typeface="Calibri"/>
              </a:rPr>
              <a:t>read</a:t>
            </a:r>
            <a:r>
              <a:rPr dirty="0" sz="3700" spc="-10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FF0000"/>
                </a:solidFill>
                <a:latin typeface="Calibri"/>
                <a:cs typeface="Calibri"/>
              </a:rPr>
              <a:t>even</a:t>
            </a:r>
            <a:r>
              <a:rPr dirty="0" sz="37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700" spc="-10">
                <a:solidFill>
                  <a:srgbClr val="FF0000"/>
                </a:solidFill>
                <a:latin typeface="Calibri"/>
                <a:cs typeface="Calibri"/>
              </a:rPr>
              <a:t>offline</a:t>
            </a:r>
            <a:r>
              <a:rPr dirty="0" sz="3700" spc="-1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37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8222" y="236458"/>
            <a:ext cx="900473" cy="3310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7307" y="60197"/>
            <a:ext cx="9340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solidFill>
                  <a:srgbClr val="FF0000"/>
                </a:solidFill>
              </a:rPr>
              <a:t>GSM</a:t>
            </a:r>
            <a:endParaRPr sz="36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2" y="508965"/>
            <a:ext cx="8715629" cy="90352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83540" y="611581"/>
            <a:ext cx="8534400" cy="2894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95"/>
              </a:spcBef>
            </a:pPr>
            <a:r>
              <a:rPr dirty="0" sz="3200" spc="-10" b="1">
                <a:solidFill>
                  <a:srgbClr val="FF0000"/>
                </a:solidFill>
                <a:latin typeface="Calibri"/>
                <a:cs typeface="Calibri"/>
              </a:rPr>
              <a:t>GLOBAL</a:t>
            </a:r>
            <a:r>
              <a:rPr dirty="0" sz="3200" spc="-1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FF0000"/>
                </a:solidFill>
                <a:latin typeface="Calibri"/>
                <a:cs typeface="Calibri"/>
              </a:rPr>
              <a:t>SYSTEM</a:t>
            </a:r>
            <a:r>
              <a:rPr dirty="0" sz="3200" spc="-1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3200" spc="-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MOBILE</a:t>
            </a:r>
            <a:r>
              <a:rPr dirty="0" sz="3200" spc="-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FF0000"/>
                </a:solidFill>
                <a:latin typeface="Calibri"/>
                <a:cs typeface="Calibri"/>
              </a:rPr>
              <a:t>COMMUNICATION</a:t>
            </a:r>
            <a:endParaRPr sz="3200">
              <a:latin typeface="Calibri"/>
              <a:cs typeface="Calibri"/>
            </a:endParaRPr>
          </a:p>
          <a:p>
            <a:pPr algn="just" marL="354330" marR="5080" indent="-342265">
              <a:lnSpc>
                <a:spcPct val="100000"/>
              </a:lnSpc>
              <a:spcBef>
                <a:spcPts val="227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5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5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5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digital</a:t>
            </a:r>
            <a:r>
              <a:rPr dirty="0" sz="2400" spc="5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cellular</a:t>
            </a:r>
            <a:r>
              <a:rPr dirty="0" sz="2400" spc="5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technology</a:t>
            </a:r>
            <a:r>
              <a:rPr dirty="0" sz="2400" spc="5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used</a:t>
            </a:r>
            <a:r>
              <a:rPr dirty="0" sz="2400" spc="5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525"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transmitting</a:t>
            </a:r>
            <a:r>
              <a:rPr dirty="0" sz="2400" spc="5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AF50"/>
                </a:solidFill>
                <a:latin typeface="Calibri"/>
                <a:cs typeface="Calibri"/>
              </a:rPr>
              <a:t>mobile </a:t>
            </a:r>
            <a:r>
              <a:rPr dirty="0" sz="2400" spc="-1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voice</a:t>
            </a:r>
            <a:r>
              <a:rPr dirty="0" sz="24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dirty="0" sz="2400" spc="-4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data</a:t>
            </a:r>
            <a:r>
              <a:rPr dirty="0" sz="24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AF50"/>
                </a:solidFill>
                <a:latin typeface="Calibri"/>
                <a:cs typeface="Calibri"/>
              </a:rPr>
              <a:t>services.</a:t>
            </a:r>
            <a:endParaRPr sz="2400">
              <a:latin typeface="Calibri"/>
              <a:cs typeface="Calibri"/>
            </a:endParaRPr>
          </a:p>
          <a:p>
            <a:pPr algn="just" marL="355600" marR="5080" indent="-343535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800">
                <a:latin typeface="Calibri"/>
                <a:cs typeface="Calibri"/>
              </a:rPr>
              <a:t>GSM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technology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was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developed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digital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system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using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210"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time</a:t>
            </a:r>
            <a:r>
              <a:rPr dirty="0" sz="2800" spc="23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division</a:t>
            </a:r>
            <a:r>
              <a:rPr dirty="0" sz="2800" spc="2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multiple</a:t>
            </a:r>
            <a:r>
              <a:rPr dirty="0" sz="2800" spc="22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access</a:t>
            </a:r>
            <a:r>
              <a:rPr dirty="0" sz="2800" spc="22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(TDMA)</a:t>
            </a:r>
            <a:r>
              <a:rPr dirty="0" sz="2800" spc="2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technique</a:t>
            </a:r>
            <a:r>
              <a:rPr dirty="0" sz="2800" spc="2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communication</a:t>
            </a:r>
            <a:r>
              <a:rPr dirty="0" sz="2800" spc="-120" b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purposes.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976" y="3499103"/>
            <a:ext cx="7434072" cy="275539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07494" y="118910"/>
            <a:ext cx="7224395" cy="1010285"/>
            <a:chOff x="1107494" y="118910"/>
            <a:chExt cx="7224395" cy="10102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494" y="402156"/>
              <a:ext cx="1013663" cy="3398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0240" y="118910"/>
              <a:ext cx="738949" cy="10102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60" y="134061"/>
              <a:ext cx="6137020" cy="90352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2794" y="183337"/>
            <a:ext cx="699833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-6172" sz="5400">
                <a:solidFill>
                  <a:srgbClr val="FF0000"/>
                </a:solidFill>
              </a:rPr>
              <a:t>GPRS</a:t>
            </a:r>
            <a:r>
              <a:rPr dirty="0" baseline="-6172" sz="5400" spc="-142">
                <a:solidFill>
                  <a:srgbClr val="FF0000"/>
                </a:solidFill>
              </a:rPr>
              <a:t> </a:t>
            </a:r>
            <a:r>
              <a:rPr dirty="0" baseline="-6172" sz="5400">
                <a:solidFill>
                  <a:srgbClr val="FF0000"/>
                </a:solidFill>
              </a:rPr>
              <a:t>-</a:t>
            </a:r>
            <a:r>
              <a:rPr dirty="0" baseline="-6172" sz="5400" spc="-112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GENERAL</a:t>
            </a:r>
            <a:r>
              <a:rPr dirty="0" sz="3200" spc="-70">
                <a:solidFill>
                  <a:srgbClr val="FF0000"/>
                </a:solidFill>
              </a:rPr>
              <a:t> </a:t>
            </a:r>
            <a:r>
              <a:rPr dirty="0" sz="3200" spc="-35">
                <a:solidFill>
                  <a:srgbClr val="FF0000"/>
                </a:solidFill>
              </a:rPr>
              <a:t>PACKET</a:t>
            </a:r>
            <a:r>
              <a:rPr dirty="0" sz="3200" spc="-4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RADIO</a:t>
            </a:r>
            <a:r>
              <a:rPr dirty="0" sz="3200" spc="-65">
                <a:solidFill>
                  <a:srgbClr val="FF0000"/>
                </a:solidFill>
              </a:rPr>
              <a:t> </a:t>
            </a:r>
            <a:r>
              <a:rPr dirty="0" sz="3200" spc="-10">
                <a:solidFill>
                  <a:srgbClr val="FF0000"/>
                </a:solidFill>
              </a:rPr>
              <a:t>SERVICE</a:t>
            </a:r>
            <a:endParaRPr sz="3200"/>
          </a:p>
        </p:txBody>
      </p:sp>
      <p:sp>
        <p:nvSpPr>
          <p:cNvPr id="7" name="object 7" descr=""/>
          <p:cNvSpPr txBox="1"/>
          <p:nvPr/>
        </p:nvSpPr>
        <p:spPr>
          <a:xfrm>
            <a:off x="383540" y="1020902"/>
            <a:ext cx="8536940" cy="447421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just" marL="355600" marR="6350" indent="-343535">
              <a:lnSpc>
                <a:spcPct val="90100"/>
              </a:lnSpc>
              <a:spcBef>
                <a:spcPts val="505"/>
              </a:spcBef>
              <a:buFont typeface="Arial MT"/>
              <a:buChar char="•"/>
              <a:tabLst>
                <a:tab pos="356870" algn="l"/>
                <a:tab pos="2113280" algn="l"/>
                <a:tab pos="3778250" algn="l"/>
                <a:tab pos="5610860" algn="l"/>
                <a:tab pos="7275195" algn="l"/>
              </a:tabLst>
            </a:pPr>
            <a:r>
              <a:rPr dirty="0" sz="3300">
                <a:latin typeface="Calibri"/>
                <a:cs typeface="Calibri"/>
              </a:rPr>
              <a:t>It</a:t>
            </a:r>
            <a:r>
              <a:rPr dirty="0" sz="3300" spc="15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is</a:t>
            </a:r>
            <a:r>
              <a:rPr dirty="0" sz="3300" spc="16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a</a:t>
            </a:r>
            <a:r>
              <a:rPr dirty="0" sz="3300" spc="160"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packet</a:t>
            </a:r>
            <a:r>
              <a:rPr dirty="0" sz="3300" spc="1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oriented</a:t>
            </a:r>
            <a:r>
              <a:rPr dirty="0" sz="3300" spc="1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mobile</a:t>
            </a:r>
            <a:r>
              <a:rPr dirty="0" sz="3300" spc="1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data</a:t>
            </a:r>
            <a:r>
              <a:rPr dirty="0" sz="3300" spc="1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standard</a:t>
            </a:r>
            <a:r>
              <a:rPr dirty="0" sz="3300" spc="1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00AF50"/>
                </a:solidFill>
                <a:latin typeface="Calibri"/>
                <a:cs typeface="Calibri"/>
              </a:rPr>
              <a:t>on 	the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3300" spc="-25">
                <a:solidFill>
                  <a:srgbClr val="00AF50"/>
                </a:solidFill>
                <a:latin typeface="Calibri"/>
                <a:cs typeface="Calibri"/>
              </a:rPr>
              <a:t>2G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3300" spc="-25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3300" spc="-25">
                <a:solidFill>
                  <a:srgbClr val="00AF50"/>
                </a:solidFill>
                <a:latin typeface="Calibri"/>
                <a:cs typeface="Calibri"/>
              </a:rPr>
              <a:t>3G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3300" spc="-10">
                <a:solidFill>
                  <a:srgbClr val="00AF50"/>
                </a:solidFill>
                <a:latin typeface="Calibri"/>
                <a:cs typeface="Calibri"/>
              </a:rPr>
              <a:t>cellular 	communication</a:t>
            </a:r>
            <a:r>
              <a:rPr dirty="0" sz="3300" spc="-9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00AF50"/>
                </a:solidFill>
                <a:latin typeface="Calibri"/>
                <a:cs typeface="Calibri"/>
              </a:rPr>
              <a:t>network's</a:t>
            </a:r>
            <a:r>
              <a:rPr dirty="0" sz="3300" spc="-6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300" spc="-20" b="1">
                <a:solidFill>
                  <a:srgbClr val="00AF50"/>
                </a:solidFill>
                <a:latin typeface="Calibri"/>
                <a:cs typeface="Calibri"/>
              </a:rPr>
              <a:t>GSM.</a:t>
            </a:r>
            <a:endParaRPr sz="3300">
              <a:latin typeface="Calibri"/>
              <a:cs typeface="Calibri"/>
            </a:endParaRPr>
          </a:p>
          <a:p>
            <a:pPr algn="just" marL="355600" marR="5080" indent="-343535">
              <a:lnSpc>
                <a:spcPct val="90000"/>
              </a:lnSpc>
              <a:spcBef>
                <a:spcPts val="80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300">
                <a:latin typeface="Calibri"/>
                <a:cs typeface="Calibri"/>
              </a:rPr>
              <a:t>It</a:t>
            </a:r>
            <a:r>
              <a:rPr dirty="0" sz="3300" spc="80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provides</a:t>
            </a:r>
            <a:r>
              <a:rPr dirty="0" sz="3300" spc="800"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00AF50"/>
                </a:solidFill>
                <a:latin typeface="Calibri"/>
                <a:cs typeface="Calibri"/>
              </a:rPr>
              <a:t>moderate-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speed</a:t>
            </a:r>
            <a:r>
              <a:rPr dirty="0" sz="3300" spc="80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data</a:t>
            </a:r>
            <a:r>
              <a:rPr dirty="0" sz="3300" spc="7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transfer</a:t>
            </a:r>
            <a:r>
              <a:rPr dirty="0" sz="3300">
                <a:latin typeface="Calibri"/>
                <a:cs typeface="Calibri"/>
              </a:rPr>
              <a:t>,</a:t>
            </a:r>
            <a:r>
              <a:rPr dirty="0" sz="3300" spc="795">
                <a:latin typeface="Calibri"/>
                <a:cs typeface="Calibri"/>
              </a:rPr>
              <a:t> </a:t>
            </a:r>
            <a:r>
              <a:rPr dirty="0" sz="3300" spc="-25">
                <a:latin typeface="Calibri"/>
                <a:cs typeface="Calibri"/>
              </a:rPr>
              <a:t>by </a:t>
            </a:r>
            <a:r>
              <a:rPr dirty="0" sz="3300" spc="-25">
                <a:latin typeface="Calibri"/>
                <a:cs typeface="Calibri"/>
              </a:rPr>
              <a:t>	</a:t>
            </a:r>
            <a:r>
              <a:rPr dirty="0" sz="3300">
                <a:latin typeface="Calibri"/>
                <a:cs typeface="Calibri"/>
              </a:rPr>
              <a:t>using</a:t>
            </a:r>
            <a:r>
              <a:rPr dirty="0" sz="3300" spc="335">
                <a:latin typeface="Calibri"/>
                <a:cs typeface="Calibri"/>
              </a:rPr>
              <a:t>  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unused</a:t>
            </a:r>
            <a:r>
              <a:rPr dirty="0" sz="3300" spc="36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time</a:t>
            </a:r>
            <a:r>
              <a:rPr dirty="0" sz="3300" spc="345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division</a:t>
            </a:r>
            <a:r>
              <a:rPr dirty="0" sz="3300" spc="355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300">
                <a:solidFill>
                  <a:srgbClr val="00AF50"/>
                </a:solidFill>
                <a:latin typeface="Calibri"/>
                <a:cs typeface="Calibri"/>
              </a:rPr>
              <a:t>multiple</a:t>
            </a:r>
            <a:r>
              <a:rPr dirty="0" sz="3300" spc="355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300" spc="-10">
                <a:solidFill>
                  <a:srgbClr val="00AF50"/>
                </a:solidFill>
                <a:latin typeface="Calibri"/>
                <a:cs typeface="Calibri"/>
              </a:rPr>
              <a:t>access </a:t>
            </a:r>
            <a:r>
              <a:rPr dirty="0" sz="3300" spc="-1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3300">
                <a:latin typeface="Calibri"/>
                <a:cs typeface="Calibri"/>
              </a:rPr>
              <a:t>(TDMA)</a:t>
            </a:r>
            <a:r>
              <a:rPr dirty="0" sz="3300" spc="210">
                <a:latin typeface="Calibri"/>
                <a:cs typeface="Calibri"/>
              </a:rPr>
              <a:t>  </a:t>
            </a:r>
            <a:r>
              <a:rPr dirty="0" sz="3300">
                <a:latin typeface="Calibri"/>
                <a:cs typeface="Calibri"/>
              </a:rPr>
              <a:t>channels</a:t>
            </a:r>
            <a:r>
              <a:rPr dirty="0" sz="3300" spc="204">
                <a:latin typeface="Calibri"/>
                <a:cs typeface="Calibri"/>
              </a:rPr>
              <a:t>  </a:t>
            </a:r>
            <a:r>
              <a:rPr dirty="0" sz="3300">
                <a:latin typeface="Calibri"/>
                <a:cs typeface="Calibri"/>
              </a:rPr>
              <a:t>in,</a:t>
            </a:r>
            <a:r>
              <a:rPr dirty="0" sz="3300" spc="210">
                <a:latin typeface="Calibri"/>
                <a:cs typeface="Calibri"/>
              </a:rPr>
              <a:t>  </a:t>
            </a:r>
            <a:r>
              <a:rPr dirty="0" sz="3300">
                <a:latin typeface="Calibri"/>
                <a:cs typeface="Calibri"/>
              </a:rPr>
              <a:t>for</a:t>
            </a:r>
            <a:r>
              <a:rPr dirty="0" sz="3300" spc="200">
                <a:latin typeface="Calibri"/>
                <a:cs typeface="Calibri"/>
              </a:rPr>
              <a:t>  </a:t>
            </a:r>
            <a:r>
              <a:rPr dirty="0" sz="3300">
                <a:latin typeface="Calibri"/>
                <a:cs typeface="Calibri"/>
              </a:rPr>
              <a:t>example,</a:t>
            </a:r>
            <a:r>
              <a:rPr dirty="0" sz="3300" spc="210">
                <a:latin typeface="Calibri"/>
                <a:cs typeface="Calibri"/>
              </a:rPr>
              <a:t>  </a:t>
            </a:r>
            <a:r>
              <a:rPr dirty="0" sz="3300">
                <a:latin typeface="Calibri"/>
                <a:cs typeface="Calibri"/>
              </a:rPr>
              <a:t>the</a:t>
            </a:r>
            <a:r>
              <a:rPr dirty="0" sz="3300" spc="220">
                <a:latin typeface="Calibri"/>
                <a:cs typeface="Calibri"/>
              </a:rPr>
              <a:t>  </a:t>
            </a:r>
            <a:r>
              <a:rPr dirty="0" sz="3300" spc="-25">
                <a:latin typeface="Calibri"/>
                <a:cs typeface="Calibri"/>
              </a:rPr>
              <a:t>GSM </a:t>
            </a:r>
            <a:r>
              <a:rPr dirty="0" sz="3300" spc="-25">
                <a:latin typeface="Calibri"/>
                <a:cs typeface="Calibri"/>
              </a:rPr>
              <a:t>	</a:t>
            </a:r>
            <a:r>
              <a:rPr dirty="0" sz="3300" spc="-10">
                <a:latin typeface="Calibri"/>
                <a:cs typeface="Calibri"/>
              </a:rPr>
              <a:t>system.</a:t>
            </a:r>
            <a:endParaRPr sz="3300">
              <a:latin typeface="Calibri"/>
              <a:cs typeface="Calibri"/>
            </a:endParaRPr>
          </a:p>
          <a:p>
            <a:pPr algn="just" marL="355600" marR="11430" indent="-343535">
              <a:lnSpc>
                <a:spcPts val="4010"/>
              </a:lnSpc>
              <a:spcBef>
                <a:spcPts val="90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700" b="1">
                <a:latin typeface="Calibri"/>
                <a:cs typeface="Calibri"/>
              </a:rPr>
              <a:t>GPRS</a:t>
            </a:r>
            <a:r>
              <a:rPr dirty="0" sz="3700" spc="405" b="1">
                <a:latin typeface="Calibri"/>
                <a:cs typeface="Calibri"/>
              </a:rPr>
              <a:t>  </a:t>
            </a:r>
            <a:r>
              <a:rPr dirty="0" sz="3700">
                <a:latin typeface="Calibri"/>
                <a:cs typeface="Calibri"/>
              </a:rPr>
              <a:t>is</a:t>
            </a:r>
            <a:r>
              <a:rPr dirty="0" sz="3700" spc="405">
                <a:latin typeface="Calibri"/>
                <a:cs typeface="Calibri"/>
              </a:rPr>
              <a:t>  </a:t>
            </a:r>
            <a:r>
              <a:rPr dirty="0" sz="3700">
                <a:latin typeface="Calibri"/>
                <a:cs typeface="Calibri"/>
              </a:rPr>
              <a:t>used</a:t>
            </a:r>
            <a:r>
              <a:rPr dirty="0" sz="3700" spc="415">
                <a:latin typeface="Calibri"/>
                <a:cs typeface="Calibri"/>
              </a:rPr>
              <a:t>  </a:t>
            </a:r>
            <a:r>
              <a:rPr dirty="0" sz="3700">
                <a:latin typeface="Calibri"/>
                <a:cs typeface="Calibri"/>
              </a:rPr>
              <a:t>for</a:t>
            </a:r>
            <a:r>
              <a:rPr dirty="0" sz="3700" spc="395">
                <a:latin typeface="Calibri"/>
                <a:cs typeface="Calibri"/>
              </a:rPr>
              <a:t> 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video</a:t>
            </a:r>
            <a:r>
              <a:rPr dirty="0" sz="3700" spc="405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calling,</a:t>
            </a:r>
            <a:r>
              <a:rPr dirty="0" sz="3700" spc="405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3700" spc="-10">
                <a:solidFill>
                  <a:srgbClr val="00AF50"/>
                </a:solidFill>
                <a:latin typeface="Calibri"/>
                <a:cs typeface="Calibri"/>
              </a:rPr>
              <a:t>Email </a:t>
            </a:r>
            <a:r>
              <a:rPr dirty="0" sz="3700" spc="-1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accessing,</a:t>
            </a:r>
            <a:r>
              <a:rPr dirty="0" sz="37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multimedia</a:t>
            </a:r>
            <a:r>
              <a:rPr dirty="0" sz="37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00AF50"/>
                </a:solidFill>
                <a:latin typeface="Calibri"/>
                <a:cs typeface="Calibri"/>
              </a:rPr>
              <a:t>messaging</a:t>
            </a:r>
            <a:r>
              <a:rPr dirty="0" sz="37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700" spc="-20">
                <a:solidFill>
                  <a:srgbClr val="00AF50"/>
                </a:solidFill>
                <a:latin typeface="Calibri"/>
                <a:cs typeface="Calibri"/>
              </a:rPr>
              <a:t>etc.</a:t>
            </a:r>
            <a:endParaRPr sz="37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197" rIns="0" bIns="0" rtlCol="0" vert="horz">
            <a:spAutoFit/>
          </a:bodyPr>
          <a:lstStyle/>
          <a:p>
            <a:pPr marL="190246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30859C"/>
                </a:solidFill>
              </a:rPr>
              <a:t>SWITCHING</a:t>
            </a:r>
            <a:r>
              <a:rPr dirty="0" sz="3600" spc="-120">
                <a:solidFill>
                  <a:srgbClr val="30859C"/>
                </a:solidFill>
              </a:rPr>
              <a:t> </a:t>
            </a:r>
            <a:r>
              <a:rPr dirty="0" sz="3600" spc="-10">
                <a:solidFill>
                  <a:srgbClr val="30859C"/>
                </a:solidFill>
              </a:rPr>
              <a:t>TECHNIQUES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507593" y="911326"/>
            <a:ext cx="7832090" cy="494982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Packet</a:t>
            </a:r>
            <a:r>
              <a:rPr dirty="0" sz="28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Switching:</a:t>
            </a:r>
            <a:endParaRPr sz="2800">
              <a:latin typeface="Calibri"/>
              <a:cs typeface="Calibri"/>
            </a:endParaRPr>
          </a:p>
          <a:p>
            <a:pPr marL="137160" indent="-133350">
              <a:lnSpc>
                <a:spcPct val="100000"/>
              </a:lnSpc>
              <a:spcBef>
                <a:spcPts val="535"/>
              </a:spcBef>
              <a:buSzPct val="95000"/>
              <a:buChar char="•"/>
              <a:tabLst>
                <a:tab pos="137160" algn="l"/>
              </a:tabLst>
            </a:pPr>
            <a:r>
              <a:rPr dirty="0" sz="2000">
                <a:latin typeface="Calibri"/>
                <a:cs typeface="Calibri"/>
              </a:rPr>
              <a:t>Using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TCP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protocol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single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large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message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divided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sequence</a:t>
            </a:r>
            <a:r>
              <a:rPr dirty="0" sz="2000" spc="-25">
                <a:latin typeface="Calibri"/>
                <a:cs typeface="Calibri"/>
              </a:rPr>
              <a:t> of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latin typeface="Calibri"/>
                <a:cs typeface="Calibri"/>
              </a:rPr>
              <a:t>packets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size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limits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128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4096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bytes.</a:t>
            </a:r>
            <a:endParaRPr sz="2000">
              <a:latin typeface="Calibri"/>
              <a:cs typeface="Calibri"/>
            </a:endParaRPr>
          </a:p>
          <a:p>
            <a:pPr marL="12700" marR="2473960" indent="-8890">
              <a:lnSpc>
                <a:spcPct val="120100"/>
              </a:lnSpc>
              <a:buSzPct val="95000"/>
              <a:buChar char="•"/>
              <a:tabLst>
                <a:tab pos="137160" algn="l"/>
              </a:tabLst>
            </a:pP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Each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packet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independent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address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Sender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destination.</a:t>
            </a:r>
            <a:endParaRPr sz="2000">
              <a:latin typeface="Calibri"/>
              <a:cs typeface="Calibri"/>
            </a:endParaRPr>
          </a:p>
          <a:p>
            <a:pPr marL="70485" marR="1658620" indent="-67310">
              <a:lnSpc>
                <a:spcPts val="2880"/>
              </a:lnSpc>
              <a:spcBef>
                <a:spcPts val="175"/>
              </a:spcBef>
              <a:buSzPct val="95000"/>
              <a:buChar char="•"/>
              <a:tabLst>
                <a:tab pos="70485" algn="l"/>
                <a:tab pos="136525" algn="l"/>
              </a:tabLst>
            </a:pP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IP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(Internet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protocol)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routing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packets.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keeps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track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different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routes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available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2000" spc="-10">
                <a:latin typeface="Calibri"/>
                <a:cs typeface="Calibri"/>
              </a:rPr>
              <a:t>destination.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route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available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finds</a:t>
            </a:r>
            <a:r>
              <a:rPr dirty="0" sz="2000" spc="-25">
                <a:latin typeface="Calibri"/>
                <a:cs typeface="Calibri"/>
              </a:rPr>
              <a:t> the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latin typeface="Calibri"/>
                <a:cs typeface="Calibri"/>
              </a:rPr>
              <a:t>alternate </a:t>
            </a:r>
            <a:r>
              <a:rPr dirty="0" sz="2000">
                <a:latin typeface="Calibri"/>
                <a:cs typeface="Calibri"/>
              </a:rPr>
              <a:t>route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destination.</a:t>
            </a:r>
            <a:endParaRPr sz="2000">
              <a:latin typeface="Calibri"/>
              <a:cs typeface="Calibri"/>
            </a:endParaRPr>
          </a:p>
          <a:p>
            <a:pPr marL="137160" indent="-13335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37160" algn="l"/>
              </a:tabLst>
            </a:pP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destination,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TCP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protocol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re-</a:t>
            </a:r>
            <a:r>
              <a:rPr dirty="0" sz="2000">
                <a:latin typeface="Calibri"/>
                <a:cs typeface="Calibri"/>
              </a:rPr>
              <a:t>assembles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000">
                <a:latin typeface="Calibri"/>
                <a:cs typeface="Calibri"/>
              </a:rPr>
              <a:t>packets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into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complete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message.</a:t>
            </a:r>
            <a:endParaRPr sz="2000">
              <a:latin typeface="Calibri"/>
              <a:cs typeface="Calibri"/>
            </a:endParaRPr>
          </a:p>
          <a:p>
            <a:pPr marL="137160" indent="-133350">
              <a:lnSpc>
                <a:spcPct val="100000"/>
              </a:lnSpc>
              <a:spcBef>
                <a:spcPts val="480"/>
              </a:spcBef>
              <a:buSzPct val="95000"/>
              <a:buChar char="•"/>
              <a:tabLst>
                <a:tab pos="137160" algn="l"/>
              </a:tabLst>
            </a:pPr>
            <a:r>
              <a:rPr dirty="0" sz="2000">
                <a:latin typeface="Calibri"/>
                <a:cs typeface="Calibri"/>
              </a:rPr>
              <a:t>If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packets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lost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damaged,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request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sent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retransmit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same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message.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71488" y="2215895"/>
            <a:ext cx="2359152" cy="365760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97365" y="12230"/>
            <a:ext cx="5863590" cy="1010285"/>
            <a:chOff x="1797365" y="12230"/>
            <a:chExt cx="5863590" cy="10102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365" y="295476"/>
              <a:ext cx="828115" cy="3398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7063" y="12230"/>
              <a:ext cx="827316" cy="10102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6247" y="12230"/>
              <a:ext cx="4914646" cy="101024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471" rIns="0" bIns="0" rtlCol="0" vert="horz">
            <a:spAutoFit/>
          </a:bodyPr>
          <a:lstStyle/>
          <a:p>
            <a:pPr marL="150622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0000"/>
                </a:solidFill>
              </a:rPr>
              <a:t>WLL</a:t>
            </a:r>
            <a:r>
              <a:rPr dirty="0" sz="3600" spc="-70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–</a:t>
            </a:r>
            <a:r>
              <a:rPr dirty="0" sz="3600" spc="-90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WIRELESS</a:t>
            </a:r>
            <a:r>
              <a:rPr dirty="0" sz="3600" spc="-70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LOCAL</a:t>
            </a:r>
            <a:r>
              <a:rPr dirty="0" sz="3600" spc="-45">
                <a:solidFill>
                  <a:srgbClr val="FF0000"/>
                </a:solidFill>
              </a:rPr>
              <a:t> </a:t>
            </a:r>
            <a:r>
              <a:rPr dirty="0" sz="3600" spc="-20">
                <a:solidFill>
                  <a:srgbClr val="FF0000"/>
                </a:solidFill>
              </a:rPr>
              <a:t>LOOP</a:t>
            </a:r>
            <a:endParaRPr sz="3600"/>
          </a:p>
        </p:txBody>
      </p:sp>
      <p:sp>
        <p:nvSpPr>
          <p:cNvPr id="7" name="object 7" descr=""/>
          <p:cNvSpPr txBox="1"/>
          <p:nvPr/>
        </p:nvSpPr>
        <p:spPr>
          <a:xfrm>
            <a:off x="383540" y="926718"/>
            <a:ext cx="2435225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56870" algn="l"/>
                <a:tab pos="1778000" algn="l"/>
              </a:tabLst>
            </a:pPr>
            <a:r>
              <a:rPr dirty="0" sz="2700" spc="-10">
                <a:latin typeface="Calibri"/>
                <a:cs typeface="Calibri"/>
              </a:rPr>
              <a:t>Wireless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20">
                <a:latin typeface="Calibri"/>
                <a:cs typeface="Calibri"/>
              </a:rPr>
              <a:t>local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23997" y="926718"/>
            <a:ext cx="4144645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66140" algn="l"/>
                <a:tab pos="1991360" algn="l"/>
                <a:tab pos="2433320" algn="l"/>
                <a:tab pos="3131820" algn="l"/>
                <a:tab pos="3842385" algn="l"/>
              </a:tabLst>
            </a:pPr>
            <a:r>
              <a:rPr dirty="0" sz="2700" spc="-20">
                <a:latin typeface="Calibri"/>
                <a:cs typeface="Calibri"/>
              </a:rPr>
              <a:t>loop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10">
                <a:latin typeface="Calibri"/>
                <a:cs typeface="Calibri"/>
              </a:rPr>
              <a:t>(</a:t>
            </a:r>
            <a:r>
              <a:rPr dirty="0" sz="2700" spc="-10" b="1">
                <a:latin typeface="Calibri"/>
                <a:cs typeface="Calibri"/>
              </a:rPr>
              <a:t>WLL</a:t>
            </a:r>
            <a:r>
              <a:rPr dirty="0" sz="2700" spc="-10">
                <a:latin typeface="Calibri"/>
                <a:cs typeface="Calibri"/>
              </a:rPr>
              <a:t>),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25">
                <a:latin typeface="Calibri"/>
                <a:cs typeface="Calibri"/>
              </a:rPr>
              <a:t>is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25">
                <a:latin typeface="Calibri"/>
                <a:cs typeface="Calibri"/>
              </a:rPr>
              <a:t>the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25">
                <a:latin typeface="Calibri"/>
                <a:cs typeface="Calibri"/>
              </a:rPr>
              <a:t>use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25">
                <a:latin typeface="Calibri"/>
                <a:cs typeface="Calibri"/>
              </a:rPr>
              <a:t>of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71968" y="926718"/>
            <a:ext cx="1548130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08940" algn="l"/>
              </a:tabLst>
            </a:pPr>
            <a:r>
              <a:rPr dirty="0" sz="2700" spc="-50">
                <a:latin typeface="Calibri"/>
                <a:cs typeface="Calibri"/>
              </a:rPr>
              <a:t>a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10">
                <a:solidFill>
                  <a:srgbClr val="00AF50"/>
                </a:solidFill>
                <a:latin typeface="Calibri"/>
                <a:cs typeface="Calibri"/>
              </a:rPr>
              <a:t>wireless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28268" y="1255598"/>
            <a:ext cx="6418580" cy="4394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561590" algn="l"/>
                <a:tab pos="3299460" algn="l"/>
                <a:tab pos="3841750" algn="l"/>
                <a:tab pos="4552315" algn="l"/>
                <a:tab pos="5424170" algn="l"/>
                <a:tab pos="6271895" algn="l"/>
              </a:tabLst>
            </a:pPr>
            <a:r>
              <a:rPr dirty="0" sz="2700" spc="-10">
                <a:solidFill>
                  <a:srgbClr val="00AF50"/>
                </a:solidFill>
                <a:latin typeface="Calibri"/>
                <a:cs typeface="Calibri"/>
              </a:rPr>
              <a:t>communications</a:t>
            </a:r>
            <a:r>
              <a:rPr dirty="0" sz="270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2700" spc="-20">
                <a:solidFill>
                  <a:srgbClr val="00AF50"/>
                </a:solidFill>
                <a:latin typeface="Calibri"/>
                <a:cs typeface="Calibri"/>
              </a:rPr>
              <a:t>link</a:t>
            </a:r>
            <a:r>
              <a:rPr dirty="0" sz="270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2700" spc="-25">
                <a:latin typeface="Calibri"/>
                <a:cs typeface="Calibri"/>
              </a:rPr>
              <a:t>as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25">
                <a:latin typeface="Calibri"/>
                <a:cs typeface="Calibri"/>
              </a:rPr>
              <a:t>the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10">
                <a:latin typeface="Calibri"/>
                <a:cs typeface="Calibri"/>
              </a:rPr>
              <a:t>"last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20">
                <a:latin typeface="Calibri"/>
                <a:cs typeface="Calibri"/>
              </a:rPr>
              <a:t>mile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50">
                <a:latin typeface="Calibri"/>
                <a:cs typeface="Calibri"/>
              </a:rPr>
              <a:t>/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65872" y="1255598"/>
            <a:ext cx="1554480" cy="4394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798830" algn="l"/>
              </a:tabLst>
            </a:pPr>
            <a:r>
              <a:rPr dirty="0" sz="2700" spc="-10">
                <a:latin typeface="Calibri"/>
                <a:cs typeface="Calibri"/>
              </a:rPr>
              <a:t>first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-10">
                <a:latin typeface="Calibri"/>
                <a:cs typeface="Calibri"/>
              </a:rPr>
              <a:t>mile"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3540" y="1585341"/>
            <a:ext cx="8537575" cy="216789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algn="just" marL="356870" marR="6350">
              <a:lnSpc>
                <a:spcPct val="80000"/>
              </a:lnSpc>
              <a:spcBef>
                <a:spcPts val="760"/>
              </a:spcBef>
            </a:pPr>
            <a:r>
              <a:rPr dirty="0" sz="2700">
                <a:latin typeface="Calibri"/>
                <a:cs typeface="Calibri"/>
              </a:rPr>
              <a:t>connection</a:t>
            </a:r>
            <a:r>
              <a:rPr dirty="0" sz="2700" spc="229">
                <a:latin typeface="Calibri"/>
                <a:cs typeface="Calibri"/>
              </a:rPr>
              <a:t>  </a:t>
            </a:r>
            <a:r>
              <a:rPr dirty="0" sz="2700">
                <a:latin typeface="Calibri"/>
                <a:cs typeface="Calibri"/>
              </a:rPr>
              <a:t>for</a:t>
            </a:r>
            <a:r>
              <a:rPr dirty="0" sz="2700" spc="225">
                <a:latin typeface="Calibri"/>
                <a:cs typeface="Calibri"/>
              </a:rPr>
              <a:t>  </a:t>
            </a:r>
            <a:r>
              <a:rPr dirty="0" sz="2700">
                <a:latin typeface="Calibri"/>
                <a:cs typeface="Calibri"/>
              </a:rPr>
              <a:t>delivering</a:t>
            </a:r>
            <a:r>
              <a:rPr dirty="0" sz="2700" spc="225">
                <a:latin typeface="Calibri"/>
                <a:cs typeface="Calibri"/>
              </a:rPr>
              <a:t>  </a:t>
            </a:r>
            <a:r>
              <a:rPr dirty="0" sz="2700">
                <a:latin typeface="Calibri"/>
                <a:cs typeface="Calibri"/>
              </a:rPr>
              <a:t>plain</a:t>
            </a:r>
            <a:r>
              <a:rPr dirty="0" sz="2700" spc="210">
                <a:latin typeface="Calibri"/>
                <a:cs typeface="Calibri"/>
              </a:rPr>
              <a:t>  </a:t>
            </a:r>
            <a:r>
              <a:rPr dirty="0" sz="2700">
                <a:latin typeface="Calibri"/>
                <a:cs typeface="Calibri"/>
              </a:rPr>
              <a:t>old</a:t>
            </a:r>
            <a:r>
              <a:rPr dirty="0" sz="2700" spc="215">
                <a:latin typeface="Calibri"/>
                <a:cs typeface="Calibri"/>
              </a:rPr>
              <a:t>  </a:t>
            </a:r>
            <a:r>
              <a:rPr dirty="0" sz="2700">
                <a:latin typeface="Calibri"/>
                <a:cs typeface="Calibri"/>
              </a:rPr>
              <a:t>telephone</a:t>
            </a:r>
            <a:r>
              <a:rPr dirty="0" sz="2700" spc="215">
                <a:latin typeface="Calibri"/>
                <a:cs typeface="Calibri"/>
              </a:rPr>
              <a:t>  </a:t>
            </a:r>
            <a:r>
              <a:rPr dirty="0" sz="2700" spc="-10">
                <a:latin typeface="Calibri"/>
                <a:cs typeface="Calibri"/>
              </a:rPr>
              <a:t>service </a:t>
            </a:r>
            <a:r>
              <a:rPr dirty="0" sz="2700">
                <a:latin typeface="Calibri"/>
                <a:cs typeface="Calibri"/>
              </a:rPr>
              <a:t>(POTS)</a:t>
            </a:r>
            <a:r>
              <a:rPr dirty="0" sz="2700" spc="310">
                <a:latin typeface="Calibri"/>
                <a:cs typeface="Calibri"/>
              </a:rPr>
              <a:t>   </a:t>
            </a:r>
            <a:r>
              <a:rPr dirty="0" sz="2700">
                <a:latin typeface="Calibri"/>
                <a:cs typeface="Calibri"/>
              </a:rPr>
              <a:t>or</a:t>
            </a:r>
            <a:r>
              <a:rPr dirty="0" sz="2700" spc="305">
                <a:latin typeface="Calibri"/>
                <a:cs typeface="Calibri"/>
              </a:rPr>
              <a:t>   </a:t>
            </a:r>
            <a:r>
              <a:rPr dirty="0" sz="2700">
                <a:latin typeface="Calibri"/>
                <a:cs typeface="Calibri"/>
              </a:rPr>
              <a:t>Internet</a:t>
            </a:r>
            <a:r>
              <a:rPr dirty="0" sz="2700" spc="315">
                <a:latin typeface="Calibri"/>
                <a:cs typeface="Calibri"/>
              </a:rPr>
              <a:t>   </a:t>
            </a:r>
            <a:r>
              <a:rPr dirty="0" sz="2700">
                <a:latin typeface="Calibri"/>
                <a:cs typeface="Calibri"/>
              </a:rPr>
              <a:t>access</a:t>
            </a:r>
            <a:r>
              <a:rPr dirty="0" sz="2700" spc="310">
                <a:latin typeface="Calibri"/>
                <a:cs typeface="Calibri"/>
              </a:rPr>
              <a:t>   </a:t>
            </a:r>
            <a:r>
              <a:rPr dirty="0" sz="2700">
                <a:latin typeface="Calibri"/>
                <a:cs typeface="Calibri"/>
              </a:rPr>
              <a:t>to</a:t>
            </a:r>
            <a:r>
              <a:rPr dirty="0" sz="2700" spc="315">
                <a:latin typeface="Calibri"/>
                <a:cs typeface="Calibri"/>
              </a:rPr>
              <a:t>   </a:t>
            </a:r>
            <a:r>
              <a:rPr dirty="0" sz="2700" spc="-10">
                <a:latin typeface="Calibri"/>
                <a:cs typeface="Calibri"/>
              </a:rPr>
              <a:t>telecommunications customers.</a:t>
            </a:r>
            <a:endParaRPr sz="2700">
              <a:latin typeface="Calibri"/>
              <a:cs typeface="Calibri"/>
            </a:endParaRPr>
          </a:p>
          <a:p>
            <a:pPr algn="just" marL="355600" marR="5080" indent="-343535">
              <a:lnSpc>
                <a:spcPts val="2590"/>
              </a:lnSpc>
              <a:spcBef>
                <a:spcPts val="63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700">
                <a:latin typeface="Calibri"/>
                <a:cs typeface="Calibri"/>
              </a:rPr>
              <a:t>Simply</a:t>
            </a:r>
            <a:r>
              <a:rPr dirty="0" sz="2700" spc="55">
                <a:latin typeface="Calibri"/>
                <a:cs typeface="Calibri"/>
              </a:rPr>
              <a:t>  </a:t>
            </a:r>
            <a:r>
              <a:rPr dirty="0" sz="2700">
                <a:latin typeface="Calibri"/>
                <a:cs typeface="Calibri"/>
              </a:rPr>
              <a:t>means</a:t>
            </a:r>
            <a:r>
              <a:rPr dirty="0" sz="2700" spc="55">
                <a:latin typeface="Calibri"/>
                <a:cs typeface="Calibri"/>
              </a:rPr>
              <a:t>  </a:t>
            </a:r>
            <a:r>
              <a:rPr dirty="0" sz="2700">
                <a:latin typeface="Calibri"/>
                <a:cs typeface="Calibri"/>
              </a:rPr>
              <a:t>that</a:t>
            </a:r>
            <a:r>
              <a:rPr dirty="0" sz="2700" spc="55">
                <a:latin typeface="Calibri"/>
                <a:cs typeface="Calibri"/>
              </a:rPr>
              <a:t> 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60">
                <a:latin typeface="Calibri"/>
                <a:cs typeface="Calibri"/>
              </a:rPr>
              <a:t>  </a:t>
            </a:r>
            <a:r>
              <a:rPr dirty="0" sz="2700">
                <a:latin typeface="Calibri"/>
                <a:cs typeface="Calibri"/>
              </a:rPr>
              <a:t>subscriber</a:t>
            </a:r>
            <a:r>
              <a:rPr dirty="0" sz="2700" spc="50">
                <a:latin typeface="Calibri"/>
                <a:cs typeface="Calibri"/>
              </a:rPr>
              <a:t>  </a:t>
            </a:r>
            <a:r>
              <a:rPr dirty="0" sz="2700">
                <a:latin typeface="Calibri"/>
                <a:cs typeface="Calibri"/>
              </a:rPr>
              <a:t>is</a:t>
            </a:r>
            <a:r>
              <a:rPr dirty="0" sz="2700" spc="50">
                <a:latin typeface="Calibri"/>
                <a:cs typeface="Calibri"/>
              </a:rPr>
              <a:t>  </a:t>
            </a:r>
            <a:r>
              <a:rPr dirty="0" sz="2700">
                <a:solidFill>
                  <a:srgbClr val="00AF50"/>
                </a:solidFill>
                <a:latin typeface="Calibri"/>
                <a:cs typeface="Calibri"/>
              </a:rPr>
              <a:t>connected</a:t>
            </a:r>
            <a:r>
              <a:rPr dirty="0" sz="2700" spc="5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27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2700" spc="6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2700" spc="-25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dirty="0" sz="2700" spc="-25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2700">
                <a:solidFill>
                  <a:srgbClr val="00AF50"/>
                </a:solidFill>
                <a:latin typeface="Calibri"/>
                <a:cs typeface="Calibri"/>
              </a:rPr>
              <a:t>nearest</a:t>
            </a:r>
            <a:r>
              <a:rPr dirty="0" sz="2700" spc="2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AF50"/>
                </a:solidFill>
                <a:latin typeface="Calibri"/>
                <a:cs typeface="Calibri"/>
              </a:rPr>
              <a:t>exchange</a:t>
            </a:r>
            <a:r>
              <a:rPr dirty="0" sz="2700" spc="19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AF50"/>
                </a:solidFill>
                <a:latin typeface="Calibri"/>
                <a:cs typeface="Calibri"/>
              </a:rPr>
              <a:t>through</a:t>
            </a:r>
            <a:r>
              <a:rPr dirty="0" sz="2700" spc="204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dirty="0" sz="2700" spc="21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AF50"/>
                </a:solidFill>
                <a:latin typeface="Calibri"/>
                <a:cs typeface="Calibri"/>
              </a:rPr>
              <a:t>radio</a:t>
            </a:r>
            <a:r>
              <a:rPr dirty="0" sz="2700" spc="22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AF50"/>
                </a:solidFill>
                <a:latin typeface="Calibri"/>
                <a:cs typeface="Calibri"/>
              </a:rPr>
              <a:t>link</a:t>
            </a:r>
            <a:r>
              <a:rPr dirty="0" sz="2700" spc="20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instead</a:t>
            </a:r>
            <a:r>
              <a:rPr dirty="0" sz="2700" spc="21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of</a:t>
            </a:r>
            <a:r>
              <a:rPr dirty="0" sz="2700" spc="204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through </a:t>
            </a:r>
            <a:r>
              <a:rPr dirty="0" sz="2700" spc="-10">
                <a:latin typeface="Calibri"/>
                <a:cs typeface="Calibri"/>
              </a:rPr>
              <a:t>	</a:t>
            </a:r>
            <a:r>
              <a:rPr dirty="0" sz="2700">
                <a:latin typeface="Calibri"/>
                <a:cs typeface="Calibri"/>
              </a:rPr>
              <a:t>these</a:t>
            </a:r>
            <a:r>
              <a:rPr dirty="0" sz="2700" spc="-7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copper</a:t>
            </a:r>
            <a:r>
              <a:rPr dirty="0" sz="2700" spc="-7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wires.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0600" y="3886489"/>
            <a:ext cx="7162800" cy="2371181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22" name="object 2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46706" y="45758"/>
            <a:ext cx="5173345" cy="1010285"/>
            <a:chOff x="2146706" y="45758"/>
            <a:chExt cx="5173345" cy="10102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6706" y="319563"/>
              <a:ext cx="852162" cy="34933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7208" y="45758"/>
              <a:ext cx="827316" cy="10102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6391" y="45758"/>
              <a:ext cx="4183253" cy="101024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25472" y="160731"/>
            <a:ext cx="489458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0000"/>
                </a:solidFill>
              </a:rPr>
              <a:t>WiFi</a:t>
            </a:r>
            <a:r>
              <a:rPr dirty="0" sz="3600" spc="-30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–</a:t>
            </a:r>
            <a:r>
              <a:rPr dirty="0" sz="3600" spc="-40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WIRELESS</a:t>
            </a:r>
            <a:r>
              <a:rPr dirty="0" sz="3600" spc="-20">
                <a:solidFill>
                  <a:srgbClr val="FF0000"/>
                </a:solidFill>
              </a:rPr>
              <a:t> </a:t>
            </a:r>
            <a:r>
              <a:rPr dirty="0" sz="3600" spc="-10">
                <a:solidFill>
                  <a:srgbClr val="FF0000"/>
                </a:solidFill>
              </a:rPr>
              <a:t>FIDELITY</a:t>
            </a:r>
            <a:endParaRPr sz="3600"/>
          </a:p>
        </p:txBody>
      </p:sp>
      <p:sp>
        <p:nvSpPr>
          <p:cNvPr id="7" name="object 7" descr=""/>
          <p:cNvSpPr txBox="1"/>
          <p:nvPr/>
        </p:nvSpPr>
        <p:spPr>
          <a:xfrm>
            <a:off x="383540" y="999566"/>
            <a:ext cx="8536940" cy="41255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354965" marR="5080" indent="-34290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800" spc="-10" b="1">
                <a:latin typeface="Calibri"/>
                <a:cs typeface="Calibri"/>
              </a:rPr>
              <a:t>Wi-</a:t>
            </a:r>
            <a:r>
              <a:rPr dirty="0" sz="2800" b="1">
                <a:latin typeface="Calibri"/>
                <a:cs typeface="Calibri"/>
              </a:rPr>
              <a:t>Fi</a:t>
            </a:r>
            <a:r>
              <a:rPr dirty="0" sz="2800" spc="335" b="1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3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3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family</a:t>
            </a:r>
            <a:r>
              <a:rPr dirty="0" sz="2800" spc="3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335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F50"/>
                </a:solidFill>
                <a:latin typeface="Calibri"/>
                <a:cs typeface="Calibri"/>
              </a:rPr>
              <a:t>wireless</a:t>
            </a:r>
            <a:r>
              <a:rPr dirty="0" sz="2800" spc="36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F50"/>
                </a:solidFill>
                <a:latin typeface="Calibri"/>
                <a:cs typeface="Calibri"/>
              </a:rPr>
              <a:t>network</a:t>
            </a:r>
            <a:r>
              <a:rPr dirty="0" sz="2800" spc="36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F50"/>
                </a:solidFill>
                <a:latin typeface="Calibri"/>
                <a:cs typeface="Calibri"/>
              </a:rPr>
              <a:t>protocols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dirty="0" sz="2800" spc="3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AF50"/>
                </a:solidFill>
                <a:latin typeface="Calibri"/>
                <a:cs typeface="Calibri"/>
              </a:rPr>
              <a:t>based </a:t>
            </a:r>
            <a:r>
              <a:rPr dirty="0" sz="2800" spc="-1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dirty="0" sz="28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2800" spc="-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IEEE</a:t>
            </a:r>
            <a:r>
              <a:rPr dirty="0" sz="28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802.11</a:t>
            </a:r>
            <a:r>
              <a:rPr dirty="0" sz="2800" spc="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family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standards,</a:t>
            </a:r>
            <a:endParaRPr sz="2800">
              <a:latin typeface="Calibri"/>
              <a:cs typeface="Calibri"/>
            </a:endParaRPr>
          </a:p>
          <a:p>
            <a:pPr algn="just" marL="355600" marR="635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800">
                <a:latin typeface="Calibri"/>
                <a:cs typeface="Calibri"/>
              </a:rPr>
              <a:t>These</a:t>
            </a:r>
            <a:r>
              <a:rPr dirty="0" sz="2800" spc="2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2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commonly</a:t>
            </a:r>
            <a:r>
              <a:rPr dirty="0" sz="2800" spc="2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used</a:t>
            </a:r>
            <a:r>
              <a:rPr dirty="0" sz="2800" spc="2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2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local</a:t>
            </a:r>
            <a:r>
              <a:rPr dirty="0" sz="2800" spc="2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area</a:t>
            </a:r>
            <a:r>
              <a:rPr dirty="0" sz="2800" spc="2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networking</a:t>
            </a:r>
            <a:r>
              <a:rPr dirty="0" sz="2800" spc="28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of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devices</a:t>
            </a:r>
            <a:r>
              <a:rPr dirty="0" sz="2800" spc="17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1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Internet</a:t>
            </a:r>
            <a:r>
              <a:rPr dirty="0" sz="2800" spc="16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access,</a:t>
            </a:r>
            <a:r>
              <a:rPr dirty="0" sz="2800" spc="17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allowing</a:t>
            </a:r>
            <a:r>
              <a:rPr dirty="0" sz="2800" spc="16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nearby</a:t>
            </a:r>
            <a:r>
              <a:rPr dirty="0" sz="2800" spc="17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digital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devices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AF50"/>
                </a:solidFill>
                <a:latin typeface="Calibri"/>
                <a:cs typeface="Calibri"/>
              </a:rPr>
              <a:t>exchange</a:t>
            </a:r>
            <a:r>
              <a:rPr dirty="0" sz="28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data</a:t>
            </a:r>
            <a:r>
              <a:rPr dirty="0" sz="28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by</a:t>
            </a:r>
            <a:r>
              <a:rPr dirty="0" sz="28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radio</a:t>
            </a:r>
            <a:r>
              <a:rPr dirty="0" sz="28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AF50"/>
                </a:solidFill>
                <a:latin typeface="Calibri"/>
                <a:cs typeface="Calibri"/>
              </a:rPr>
              <a:t>waves.</a:t>
            </a:r>
            <a:endParaRPr sz="2800">
              <a:latin typeface="Calibri"/>
              <a:cs typeface="Calibri"/>
            </a:endParaRPr>
          </a:p>
          <a:p>
            <a:pPr algn="just" marL="355600" marR="508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800">
                <a:latin typeface="Calibri"/>
                <a:cs typeface="Calibri"/>
              </a:rPr>
              <a:t>It</a:t>
            </a:r>
            <a:r>
              <a:rPr dirty="0" sz="2800" spc="6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7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an</a:t>
            </a:r>
            <a:r>
              <a:rPr dirty="0" sz="2800" spc="6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underlying</a:t>
            </a:r>
            <a:r>
              <a:rPr dirty="0" sz="2800" spc="6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technology</a:t>
            </a:r>
            <a:r>
              <a:rPr dirty="0" sz="2800" spc="7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70">
                <a:latin typeface="Calibri"/>
                <a:cs typeface="Calibri"/>
              </a:rPr>
              <a:t> 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wireless</a:t>
            </a:r>
            <a:r>
              <a:rPr dirty="0" sz="2800" spc="75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local</a:t>
            </a:r>
            <a:r>
              <a:rPr dirty="0" sz="2800" spc="7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dirty="0" sz="2800" spc="-20">
                <a:solidFill>
                  <a:srgbClr val="00AF50"/>
                </a:solidFill>
                <a:latin typeface="Calibri"/>
                <a:cs typeface="Calibri"/>
              </a:rPr>
              <a:t>area </a:t>
            </a:r>
            <a:r>
              <a:rPr dirty="0" sz="2800" spc="-2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network</a:t>
            </a:r>
            <a:r>
              <a:rPr dirty="0" sz="2800" spc="-8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AF50"/>
                </a:solidFill>
                <a:latin typeface="Calibri"/>
                <a:cs typeface="Calibri"/>
              </a:rPr>
              <a:t>(WLAN).</a:t>
            </a:r>
            <a:endParaRPr sz="2800">
              <a:latin typeface="Calibri"/>
              <a:cs typeface="Calibri"/>
            </a:endParaRPr>
          </a:p>
          <a:p>
            <a:pPr algn="just" marL="354965" marR="1397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800" spc="-10">
                <a:latin typeface="Calibri"/>
                <a:cs typeface="Calibri"/>
              </a:rPr>
              <a:t>Wi-</a:t>
            </a:r>
            <a:r>
              <a:rPr dirty="0" sz="2800">
                <a:latin typeface="Calibri"/>
                <a:cs typeface="Calibri"/>
              </a:rPr>
              <a:t>Fi</a:t>
            </a:r>
            <a:r>
              <a:rPr dirty="0" sz="2800" spc="32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allows</a:t>
            </a:r>
            <a:r>
              <a:rPr dirty="0" sz="2800" spc="330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computers</a:t>
            </a:r>
            <a:r>
              <a:rPr dirty="0" sz="2800" spc="330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32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other</a:t>
            </a:r>
            <a:r>
              <a:rPr dirty="0" sz="2800" spc="33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devices</a:t>
            </a:r>
            <a:r>
              <a:rPr dirty="0" sz="2800" spc="330">
                <a:latin typeface="Calibri"/>
                <a:cs typeface="Calibri"/>
              </a:rPr>
              <a:t>   </a:t>
            </a:r>
            <a:r>
              <a:rPr dirty="0" sz="2800" spc="-25">
                <a:latin typeface="Calibri"/>
                <a:cs typeface="Calibri"/>
              </a:rPr>
              <a:t>to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10">
                <a:solidFill>
                  <a:srgbClr val="00AF50"/>
                </a:solidFill>
                <a:latin typeface="Calibri"/>
                <a:cs typeface="Calibri"/>
              </a:rPr>
              <a:t>communicate</a:t>
            </a:r>
            <a:r>
              <a:rPr dirty="0" sz="2800" spc="-4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over</a:t>
            </a:r>
            <a:r>
              <a:rPr dirty="0" sz="28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dirty="0" sz="28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wireless</a:t>
            </a:r>
            <a:r>
              <a:rPr dirty="0" sz="28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AF50"/>
                </a:solidFill>
                <a:latin typeface="Calibri"/>
                <a:cs typeface="Calibri"/>
              </a:rPr>
              <a:t>network.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41764" y="27470"/>
            <a:ext cx="8496935" cy="1558925"/>
            <a:chOff x="541764" y="27470"/>
            <a:chExt cx="8496935" cy="15589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764" y="301275"/>
              <a:ext cx="1464868" cy="34933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7463" y="27470"/>
              <a:ext cx="827316" cy="10102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6648" y="27470"/>
              <a:ext cx="6901942" cy="10102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5376" y="576110"/>
              <a:ext cx="5442077" cy="101024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83540" y="141173"/>
            <a:ext cx="8535670" cy="4738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66570" marR="294005" indent="-161925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WiMAX</a:t>
            </a:r>
            <a:r>
              <a:rPr dirty="0" sz="3600" spc="-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dirty="0" sz="3600" spc="-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WORLDWIDE</a:t>
            </a:r>
            <a:r>
              <a:rPr dirty="0" sz="3600" spc="-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FF0000"/>
                </a:solidFill>
                <a:latin typeface="Calibri"/>
                <a:cs typeface="Calibri"/>
              </a:rPr>
              <a:t>INTEROPERABILITY 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3600" spc="-1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 spc="-40" b="1">
                <a:solidFill>
                  <a:srgbClr val="FF0000"/>
                </a:solidFill>
                <a:latin typeface="Calibri"/>
                <a:cs typeface="Calibri"/>
              </a:rPr>
              <a:t>MICROWAVE</a:t>
            </a:r>
            <a:r>
              <a:rPr dirty="0" sz="36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FF0000"/>
                </a:solidFill>
                <a:latin typeface="Calibri"/>
                <a:cs typeface="Calibri"/>
              </a:rPr>
              <a:t>ACCESS</a:t>
            </a:r>
            <a:endParaRPr sz="3600">
              <a:latin typeface="Calibri"/>
              <a:cs typeface="Calibri"/>
            </a:endParaRPr>
          </a:p>
          <a:p>
            <a:pPr algn="just" marL="356870" marR="5715" indent="-344805">
              <a:lnSpc>
                <a:spcPct val="100000"/>
              </a:lnSpc>
              <a:spcBef>
                <a:spcPts val="167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600">
                <a:latin typeface="Calibri"/>
                <a:cs typeface="Calibri"/>
              </a:rPr>
              <a:t>While</a:t>
            </a:r>
            <a:r>
              <a:rPr dirty="0" sz="3600" spc="5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</a:t>
            </a:r>
            <a:r>
              <a:rPr dirty="0" sz="3600" spc="56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Wi-</a:t>
            </a:r>
            <a:r>
              <a:rPr dirty="0" sz="3600">
                <a:latin typeface="Calibri"/>
                <a:cs typeface="Calibri"/>
              </a:rPr>
              <a:t>Fi</a:t>
            </a:r>
            <a:r>
              <a:rPr dirty="0" sz="3600" spc="5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signal</a:t>
            </a:r>
            <a:r>
              <a:rPr dirty="0" sz="3600" spc="55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can</a:t>
            </a:r>
            <a:r>
              <a:rPr dirty="0" sz="3600" spc="5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cover</a:t>
            </a:r>
            <a:r>
              <a:rPr dirty="0" sz="3600" spc="52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</a:t>
            </a:r>
            <a:r>
              <a:rPr dirty="0" sz="3600" spc="5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radius</a:t>
            </a:r>
            <a:r>
              <a:rPr dirty="0" sz="3600" spc="570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of </a:t>
            </a:r>
            <a:r>
              <a:rPr dirty="0" sz="3600">
                <a:latin typeface="Calibri"/>
                <a:cs typeface="Calibri"/>
              </a:rPr>
              <a:t>several</a:t>
            </a:r>
            <a:r>
              <a:rPr dirty="0" sz="3600" spc="55"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100</a:t>
            </a:r>
            <a:r>
              <a:rPr dirty="0" sz="3600" spc="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feet</a:t>
            </a:r>
            <a:r>
              <a:rPr dirty="0" sz="3600">
                <a:latin typeface="Calibri"/>
                <a:cs typeface="Calibri"/>
              </a:rPr>
              <a:t>,</a:t>
            </a:r>
            <a:r>
              <a:rPr dirty="0" sz="3600" spc="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</a:t>
            </a:r>
            <a:r>
              <a:rPr dirty="0" sz="3600" spc="6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fixed</a:t>
            </a:r>
            <a:r>
              <a:rPr dirty="0" sz="3600" spc="8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WiMAX</a:t>
            </a:r>
            <a:r>
              <a:rPr dirty="0" sz="3600" spc="5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station</a:t>
            </a:r>
            <a:r>
              <a:rPr dirty="0" sz="3600" spc="75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can </a:t>
            </a:r>
            <a:r>
              <a:rPr dirty="0" sz="3600">
                <a:latin typeface="Calibri"/>
                <a:cs typeface="Calibri"/>
              </a:rPr>
              <a:t>cover</a:t>
            </a:r>
            <a:r>
              <a:rPr dirty="0" sz="3600" spc="-7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range</a:t>
            </a:r>
            <a:r>
              <a:rPr dirty="0" sz="36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dirty="0" sz="36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up</a:t>
            </a:r>
            <a:r>
              <a:rPr dirty="0" sz="3600" spc="-4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36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30</a:t>
            </a:r>
            <a:r>
              <a:rPr dirty="0" sz="36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00AF50"/>
                </a:solidFill>
                <a:latin typeface="Calibri"/>
                <a:cs typeface="Calibri"/>
              </a:rPr>
              <a:t>miles.</a:t>
            </a:r>
            <a:endParaRPr sz="3600">
              <a:latin typeface="Calibri"/>
              <a:cs typeface="Calibri"/>
            </a:endParaRPr>
          </a:p>
          <a:p>
            <a:pPr algn="just" marL="356870" marR="5080" indent="-344805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3600">
                <a:latin typeface="Calibri"/>
                <a:cs typeface="Calibri"/>
              </a:rPr>
              <a:t>it</a:t>
            </a:r>
            <a:r>
              <a:rPr dirty="0" sz="3600" spc="565">
                <a:latin typeface="Calibri"/>
                <a:cs typeface="Calibri"/>
              </a:rPr>
              <a:t>  </a:t>
            </a:r>
            <a:r>
              <a:rPr dirty="0" sz="3600">
                <a:latin typeface="Calibri"/>
                <a:cs typeface="Calibri"/>
              </a:rPr>
              <a:t>will</a:t>
            </a:r>
            <a:r>
              <a:rPr dirty="0" sz="3600" spc="565">
                <a:latin typeface="Calibri"/>
                <a:cs typeface="Calibri"/>
              </a:rPr>
              <a:t>  </a:t>
            </a:r>
            <a:r>
              <a:rPr dirty="0" sz="3600">
                <a:latin typeface="Calibri"/>
                <a:cs typeface="Calibri"/>
              </a:rPr>
              <a:t>potentially</a:t>
            </a:r>
            <a:r>
              <a:rPr dirty="0" sz="3600" spc="570">
                <a:latin typeface="Calibri"/>
                <a:cs typeface="Calibri"/>
              </a:rPr>
              <a:t>  </a:t>
            </a:r>
            <a:r>
              <a:rPr dirty="0" sz="3600">
                <a:latin typeface="Calibri"/>
                <a:cs typeface="Calibri"/>
              </a:rPr>
              <a:t>be</a:t>
            </a:r>
            <a:r>
              <a:rPr dirty="0" sz="3600" spc="560">
                <a:latin typeface="Calibri"/>
                <a:cs typeface="Calibri"/>
              </a:rPr>
              <a:t>  </a:t>
            </a:r>
            <a:r>
              <a:rPr dirty="0" sz="3600">
                <a:latin typeface="Calibri"/>
                <a:cs typeface="Calibri"/>
              </a:rPr>
              <a:t>used</a:t>
            </a:r>
            <a:r>
              <a:rPr dirty="0" sz="3600" spc="550">
                <a:latin typeface="Calibri"/>
                <a:cs typeface="Calibri"/>
              </a:rPr>
              <a:t>  </a:t>
            </a:r>
            <a:r>
              <a:rPr dirty="0" sz="3600">
                <a:latin typeface="Calibri"/>
                <a:cs typeface="Calibri"/>
              </a:rPr>
              <a:t>to</a:t>
            </a:r>
            <a:r>
              <a:rPr dirty="0" sz="3600" spc="570">
                <a:latin typeface="Calibri"/>
                <a:cs typeface="Calibri"/>
              </a:rPr>
              <a:t>  </a:t>
            </a:r>
            <a:r>
              <a:rPr dirty="0" sz="3600" spc="-10">
                <a:latin typeface="Calibri"/>
                <a:cs typeface="Calibri"/>
              </a:rPr>
              <a:t>provide </a:t>
            </a:r>
            <a:r>
              <a:rPr dirty="0" sz="3600">
                <a:latin typeface="Calibri"/>
                <a:cs typeface="Calibri"/>
              </a:rPr>
              <a:t>wireless</a:t>
            </a:r>
            <a:r>
              <a:rPr dirty="0" sz="3600" spc="195"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Internet</a:t>
            </a:r>
            <a:r>
              <a:rPr dirty="0" sz="3600" spc="1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access</a:t>
            </a:r>
            <a:r>
              <a:rPr dirty="0" sz="3600" spc="18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3600" spc="1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entire</a:t>
            </a:r>
            <a:r>
              <a:rPr dirty="0" sz="3600" spc="1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cities</a:t>
            </a:r>
            <a:r>
              <a:rPr dirty="0" sz="3600" spc="1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other</a:t>
            </a:r>
            <a:r>
              <a:rPr dirty="0" sz="3600" spc="-9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AF50"/>
                </a:solidFill>
                <a:latin typeface="Calibri"/>
                <a:cs typeface="Calibri"/>
              </a:rPr>
              <a:t>large</a:t>
            </a:r>
            <a:r>
              <a:rPr dirty="0" sz="36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00AF50"/>
                </a:solidFill>
                <a:latin typeface="Calibri"/>
                <a:cs typeface="Calibri"/>
              </a:rPr>
              <a:t>areas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1023" y="112852"/>
            <a:ext cx="444373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57020" algn="l"/>
                <a:tab pos="2653665" algn="l"/>
              </a:tabLst>
            </a:pPr>
            <a:r>
              <a:rPr dirty="0" sz="4400" spc="-20">
                <a:solidFill>
                  <a:srgbClr val="FF0000"/>
                </a:solidFill>
              </a:rPr>
              <a:t>WiFi</a:t>
            </a:r>
            <a:r>
              <a:rPr dirty="0" sz="4400">
                <a:solidFill>
                  <a:srgbClr val="FF0000"/>
                </a:solidFill>
              </a:rPr>
              <a:t>	</a:t>
            </a:r>
            <a:r>
              <a:rPr dirty="0" sz="4400" spc="-25">
                <a:solidFill>
                  <a:srgbClr val="FF0000"/>
                </a:solidFill>
              </a:rPr>
              <a:t>VS</a:t>
            </a:r>
            <a:r>
              <a:rPr dirty="0" sz="4400">
                <a:solidFill>
                  <a:srgbClr val="FF0000"/>
                </a:solidFill>
              </a:rPr>
              <a:t>	</a:t>
            </a:r>
            <a:r>
              <a:rPr dirty="0" sz="4400" spc="-10">
                <a:solidFill>
                  <a:srgbClr val="FF0000"/>
                </a:solidFill>
              </a:rPr>
              <a:t>WiMAX</a:t>
            </a:r>
            <a:endParaRPr sz="44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50850" y="1065149"/>
          <a:ext cx="8318500" cy="469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9560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WiFi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WiMAX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Launched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year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1997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Launched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year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2004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Under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IEEE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802.11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standards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Under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IEEE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802.16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standards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covers</a:t>
                      </a:r>
                      <a:r>
                        <a:rPr dirty="0" sz="20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range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upto</a:t>
                      </a:r>
                      <a:r>
                        <a:rPr dirty="0" sz="20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100meters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covers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range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upto</a:t>
                      </a:r>
                      <a:r>
                        <a:rPr dirty="0" sz="20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80-90kms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transfer</a:t>
                      </a:r>
                      <a:r>
                        <a:rPr dirty="0" sz="20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54mbps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speed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transfer</a:t>
                      </a:r>
                      <a:r>
                        <a:rPr dirty="0" sz="20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40mbps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speed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connection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oriented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20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connection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oriented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short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range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technology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range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technology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00405">
                <a:tc>
                  <a:txBody>
                    <a:bodyPr/>
                    <a:lstStyle/>
                    <a:p>
                      <a:pPr marL="91440" marR="3314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Mainly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home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corporate purpose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provides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internet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whole</a:t>
                      </a:r>
                      <a:r>
                        <a:rPr dirty="0" sz="20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city.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LAN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applications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MAN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applications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96" rIns="0" bIns="0" rtlCol="0" vert="horz">
            <a:spAutoFit/>
          </a:bodyPr>
          <a:lstStyle/>
          <a:p>
            <a:pPr marL="32321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0000"/>
                </a:solidFill>
              </a:rPr>
              <a:t>MOBILE</a:t>
            </a:r>
            <a:r>
              <a:rPr dirty="0" sz="3600" spc="-110">
                <a:solidFill>
                  <a:srgbClr val="FF0000"/>
                </a:solidFill>
              </a:rPr>
              <a:t> </a:t>
            </a:r>
            <a:r>
              <a:rPr dirty="0" sz="3600" spc="-30">
                <a:solidFill>
                  <a:srgbClr val="FF0000"/>
                </a:solidFill>
              </a:rPr>
              <a:t>COMMUNICATION</a:t>
            </a:r>
            <a:r>
              <a:rPr dirty="0" sz="3600" spc="-60">
                <a:solidFill>
                  <a:srgbClr val="FF0000"/>
                </a:solidFill>
              </a:rPr>
              <a:t> </a:t>
            </a:r>
            <a:r>
              <a:rPr dirty="0" sz="3600" spc="-10">
                <a:solidFill>
                  <a:srgbClr val="FF0000"/>
                </a:solidFill>
              </a:rPr>
              <a:t>TECHNOLOGIES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78739" y="728341"/>
            <a:ext cx="8742680" cy="265811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400" b="1">
                <a:latin typeface="Calibri"/>
                <a:cs typeface="Calibri"/>
              </a:rPr>
              <a:t>Mobile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technology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technology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goes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where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goes.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consists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portable</a:t>
            </a:r>
            <a:r>
              <a:rPr dirty="0" sz="24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AF50"/>
                </a:solidFill>
                <a:latin typeface="Calibri"/>
                <a:cs typeface="Calibri"/>
              </a:rPr>
              <a:t>two-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way</a:t>
            </a:r>
            <a:r>
              <a:rPr dirty="0" sz="24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AF50"/>
                </a:solidFill>
                <a:latin typeface="Calibri"/>
                <a:cs typeface="Calibri"/>
              </a:rPr>
              <a:t>communications</a:t>
            </a:r>
            <a:r>
              <a:rPr dirty="0" sz="2400" spc="-10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devices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computing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devices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networking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technology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connects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them.</a:t>
            </a:r>
            <a:endParaRPr sz="2400">
              <a:latin typeface="Calibri"/>
              <a:cs typeface="Calibri"/>
            </a:endParaRPr>
          </a:p>
          <a:p>
            <a:pPr marL="356870" marR="351790" indent="-34480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400">
                <a:latin typeface="Calibri"/>
                <a:cs typeface="Calibri"/>
              </a:rPr>
              <a:t>They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enable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AF50"/>
                </a:solidFill>
                <a:latin typeface="Calibri"/>
                <a:cs typeface="Calibri"/>
              </a:rPr>
              <a:t>mobile</a:t>
            </a:r>
            <a:r>
              <a:rPr dirty="0" sz="2400" spc="-6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devices</a:t>
            </a:r>
            <a:r>
              <a:rPr dirty="0" sz="24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24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share</a:t>
            </a:r>
            <a:r>
              <a:rPr dirty="0" sz="24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voice,</a:t>
            </a:r>
            <a:r>
              <a:rPr dirty="0" sz="2400" spc="-3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data</a:t>
            </a:r>
            <a:r>
              <a:rPr dirty="0" sz="24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dirty="0" sz="24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AF50"/>
                </a:solidFill>
                <a:latin typeface="Calibri"/>
                <a:cs typeface="Calibri"/>
              </a:rPr>
              <a:t>applications </a:t>
            </a:r>
            <a:r>
              <a:rPr dirty="0" sz="2400">
                <a:latin typeface="Calibri"/>
                <a:cs typeface="Calibri"/>
              </a:rPr>
              <a:t>(</a:t>
            </a:r>
            <a:r>
              <a:rPr dirty="0" sz="2400" b="1">
                <a:latin typeface="Calibri"/>
                <a:cs typeface="Calibri"/>
              </a:rPr>
              <a:t>mobile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apps).</a:t>
            </a:r>
            <a:endParaRPr sz="2400">
              <a:latin typeface="Calibri"/>
              <a:cs typeface="Calibri"/>
            </a:endParaRPr>
          </a:p>
          <a:p>
            <a:pPr algn="ctr" marL="422909">
              <a:lnSpc>
                <a:spcPct val="100000"/>
              </a:lnSpc>
              <a:spcBef>
                <a:spcPts val="1235"/>
              </a:spcBef>
            </a:pP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MOBILE</a:t>
            </a:r>
            <a:r>
              <a:rPr dirty="0" sz="28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TECHNOLOGY</a:t>
            </a:r>
            <a:r>
              <a:rPr dirty="0" sz="2800" spc="-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GENERATIONS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80" y="3429000"/>
            <a:ext cx="9043416" cy="278587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462" y="245180"/>
            <a:ext cx="597795" cy="367771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006471" y="0"/>
            <a:ext cx="6675755" cy="1047115"/>
            <a:chOff x="2006471" y="0"/>
            <a:chExt cx="6675755" cy="104711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6471" y="370867"/>
              <a:ext cx="409168" cy="2368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0112" y="0"/>
              <a:ext cx="1629029" cy="104673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40" y="48704"/>
              <a:ext cx="970584" cy="90963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7848" y="0"/>
              <a:ext cx="1625853" cy="104673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8927" y="48704"/>
              <a:ext cx="970584" cy="9096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12536" y="0"/>
              <a:ext cx="1629029" cy="10467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6663" y="48704"/>
              <a:ext cx="970584" cy="90963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54824" y="0"/>
              <a:ext cx="1327277" cy="104673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27582" y="44576"/>
            <a:ext cx="732409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9169" algn="l"/>
                <a:tab pos="1710689" algn="l"/>
                <a:tab pos="2673985" algn="l"/>
                <a:tab pos="3409315" algn="l"/>
                <a:tab pos="4369435" algn="l"/>
                <a:tab pos="5104130" algn="l"/>
                <a:tab pos="6068060" algn="l"/>
                <a:tab pos="6647180" algn="l"/>
              </a:tabLst>
            </a:pPr>
            <a:r>
              <a:rPr dirty="0" spc="130">
                <a:solidFill>
                  <a:srgbClr val="FF0000"/>
                </a:solidFill>
              </a:rPr>
              <a:t>1G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dirty="0" sz="3200" spc="105">
                <a:solidFill>
                  <a:srgbClr val="000000"/>
                </a:solidFill>
              </a:rPr>
              <a:t>vs</a:t>
            </a:r>
            <a:r>
              <a:rPr dirty="0" sz="3200">
                <a:solidFill>
                  <a:srgbClr val="000000"/>
                </a:solidFill>
              </a:rPr>
              <a:t>	</a:t>
            </a:r>
            <a:r>
              <a:rPr dirty="0" spc="130">
                <a:solidFill>
                  <a:srgbClr val="FF0000"/>
                </a:solidFill>
              </a:rPr>
              <a:t>2G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dirty="0" sz="3200" spc="105">
                <a:solidFill>
                  <a:srgbClr val="000000"/>
                </a:solidFill>
              </a:rPr>
              <a:t>vs</a:t>
            </a:r>
            <a:r>
              <a:rPr dirty="0" sz="3200">
                <a:solidFill>
                  <a:srgbClr val="000000"/>
                </a:solidFill>
              </a:rPr>
              <a:t>	</a:t>
            </a:r>
            <a:r>
              <a:rPr dirty="0" spc="130">
                <a:solidFill>
                  <a:srgbClr val="FF0000"/>
                </a:solidFill>
              </a:rPr>
              <a:t>3G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dirty="0" sz="3200" spc="105">
                <a:solidFill>
                  <a:srgbClr val="000000"/>
                </a:solidFill>
              </a:rPr>
              <a:t>vs</a:t>
            </a:r>
            <a:r>
              <a:rPr dirty="0" sz="3200">
                <a:solidFill>
                  <a:srgbClr val="000000"/>
                </a:solidFill>
              </a:rPr>
              <a:t>	</a:t>
            </a:r>
            <a:r>
              <a:rPr dirty="0" spc="130">
                <a:solidFill>
                  <a:srgbClr val="FF0000"/>
                </a:solidFill>
              </a:rPr>
              <a:t>4G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dirty="0" sz="3200" spc="105">
                <a:solidFill>
                  <a:srgbClr val="000000"/>
                </a:solidFill>
              </a:rPr>
              <a:t>vs</a:t>
            </a:r>
            <a:r>
              <a:rPr dirty="0" sz="3200">
                <a:solidFill>
                  <a:srgbClr val="000000"/>
                </a:solidFill>
              </a:rPr>
              <a:t>	</a:t>
            </a:r>
            <a:r>
              <a:rPr dirty="0" spc="290">
                <a:solidFill>
                  <a:srgbClr val="FF0000"/>
                </a:solidFill>
              </a:rPr>
              <a:t>5G</a:t>
            </a:r>
            <a:endParaRPr sz="3200"/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3359" y="929639"/>
            <a:ext cx="8644128" cy="5071872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22" name="object 2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890520">
              <a:lnSpc>
                <a:spcPct val="100000"/>
              </a:lnSpc>
              <a:spcBef>
                <a:spcPts val="105"/>
              </a:spcBef>
            </a:pPr>
            <a:r>
              <a:rPr dirty="0" b="0">
                <a:solidFill>
                  <a:srgbClr val="5F497A"/>
                </a:solidFill>
                <a:latin typeface="Calibri"/>
                <a:cs typeface="Calibri"/>
              </a:rPr>
              <a:t>WEB</a:t>
            </a:r>
            <a:r>
              <a:rPr dirty="0" spc="-35" b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5F497A"/>
                </a:solidFill>
                <a:latin typeface="Calibri"/>
                <a:cs typeface="Calibri"/>
              </a:rPr>
              <a:t>SERVICES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609600" y="1072896"/>
            <a:ext cx="1828800" cy="76200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34925" rIns="0" bIns="0" rtlCol="0" vert="horz">
            <a:spAutoFit/>
          </a:bodyPr>
          <a:lstStyle/>
          <a:p>
            <a:pPr marL="339090">
              <a:lnSpc>
                <a:spcPct val="100000"/>
              </a:lnSpc>
              <a:spcBef>
                <a:spcPts val="275"/>
              </a:spcBef>
            </a:pPr>
            <a:r>
              <a:rPr dirty="0" sz="3200" spc="-25">
                <a:solidFill>
                  <a:srgbClr val="FF0000"/>
                </a:solidFill>
                <a:latin typeface="Arial MT"/>
                <a:cs typeface="Arial MT"/>
              </a:rPr>
              <a:t>WWW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581400" y="1072896"/>
            <a:ext cx="1828800" cy="76200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179705" rIns="0" bIns="0" rtlCol="0" vert="horz">
            <a:spAutoFit/>
          </a:bodyPr>
          <a:lstStyle/>
          <a:p>
            <a:pPr marL="386080">
              <a:lnSpc>
                <a:spcPct val="100000"/>
              </a:lnSpc>
              <a:spcBef>
                <a:spcPts val="1415"/>
              </a:spcBef>
            </a:pPr>
            <a:r>
              <a:rPr dirty="0" sz="3200" spc="-30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3200" spc="-2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3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3200" spc="-2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705600" y="1072896"/>
            <a:ext cx="1905000" cy="76200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179705" rIns="0" bIns="0" rtlCol="0" vert="horz">
            <a:spAutoFit/>
          </a:bodyPr>
          <a:lstStyle/>
          <a:p>
            <a:pPr marL="410845">
              <a:lnSpc>
                <a:spcPct val="100000"/>
              </a:lnSpc>
              <a:spcBef>
                <a:spcPts val="1415"/>
              </a:spcBef>
            </a:pPr>
            <a:r>
              <a:rPr dirty="0" sz="3200" spc="-30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3200" spc="-2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3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3200" spc="-2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09600" y="2444495"/>
            <a:ext cx="1828800" cy="762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80340" rIns="0" bIns="0" rtlCol="0" vert="horz">
            <a:spAutoFit/>
          </a:bodyPr>
          <a:lstStyle/>
          <a:p>
            <a:pPr marL="198755">
              <a:lnSpc>
                <a:spcPct val="100000"/>
              </a:lnSpc>
              <a:spcBef>
                <a:spcPts val="1420"/>
              </a:spcBef>
            </a:pPr>
            <a:r>
              <a:rPr dirty="0" sz="3200" spc="-30" b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3200" spc="-2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3200" spc="-3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35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3200" spc="-2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81000" y="3663696"/>
            <a:ext cx="2438400" cy="762000"/>
          </a:xfrm>
          <a:custGeom>
            <a:avLst/>
            <a:gdLst/>
            <a:ahLst/>
            <a:cxnLst/>
            <a:rect l="l" t="t" r="r" b="b"/>
            <a:pathLst>
              <a:path w="2438400" h="762000">
                <a:moveTo>
                  <a:pt x="2438400" y="0"/>
                </a:moveTo>
                <a:lnTo>
                  <a:pt x="0" y="0"/>
                </a:lnTo>
                <a:lnTo>
                  <a:pt x="0" y="761999"/>
                </a:lnTo>
                <a:lnTo>
                  <a:pt x="2438400" y="761999"/>
                </a:lnTo>
                <a:lnTo>
                  <a:pt x="24384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31342" y="3616579"/>
            <a:ext cx="1864360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2800" spc="-2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 spc="-1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800" spc="-1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 spc="-1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800" spc="-2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2800" spc="-1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 spc="-1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23" name="object 2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72896" y="4928615"/>
            <a:ext cx="2667000" cy="856615"/>
          </a:xfrm>
          <a:prstGeom prst="rect">
            <a:avLst/>
          </a:prstGeom>
          <a:solidFill>
            <a:srgbClr val="B8CDE4"/>
          </a:solidFill>
        </p:spPr>
        <p:txBody>
          <a:bodyPr wrap="square" lIns="0" tIns="16510" rIns="0" bIns="0" rtlCol="0" vert="horz">
            <a:spAutoFit/>
          </a:bodyPr>
          <a:lstStyle/>
          <a:p>
            <a:pPr algn="ctr" marR="67310">
              <a:lnSpc>
                <a:spcPct val="100000"/>
              </a:lnSpc>
              <a:spcBef>
                <a:spcPts val="130"/>
              </a:spcBef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2800" spc="-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 spc="-1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  <a:p>
            <a:pPr algn="ctr" marR="71120">
              <a:lnSpc>
                <a:spcPts val="3250"/>
              </a:lnSpc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2800" spc="-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800" spc="-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800" spc="-1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2800" spc="-1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800" spc="-1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 spc="-1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29000" y="3663696"/>
            <a:ext cx="2514600" cy="7620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212090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670"/>
              </a:spcBef>
              <a:tabLst>
                <a:tab pos="1238885" algn="l"/>
              </a:tabLst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24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P</a:t>
            </a:r>
            <a:r>
              <a:rPr dirty="0" sz="2400" spc="-229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4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428232" y="3642359"/>
            <a:ext cx="2438400" cy="7620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181610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1430"/>
              </a:spcBef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2800" spc="-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 spc="-1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2800" spc="-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800" spc="-1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800" spc="-1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800" spc="-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505200" y="2368295"/>
            <a:ext cx="2133600" cy="762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80340" rIns="0" bIns="0" rtlCol="0" vert="horz">
            <a:spAutoFit/>
          </a:bodyPr>
          <a:lstStyle/>
          <a:p>
            <a:pPr marL="168910">
              <a:lnSpc>
                <a:spcPct val="100000"/>
              </a:lnSpc>
              <a:spcBef>
                <a:spcPts val="1420"/>
              </a:spcBef>
            </a:pPr>
            <a:r>
              <a:rPr dirty="0" sz="3200" spc="-30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3200" spc="-2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30" b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3200" spc="-2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3200" spc="-2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35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3200" spc="-2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781800" y="2292095"/>
            <a:ext cx="1828800" cy="762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80340" rIns="0" bIns="0" rtlCol="0" vert="horz">
            <a:spAutoFit/>
          </a:bodyPr>
          <a:lstStyle/>
          <a:p>
            <a:pPr marL="374650">
              <a:lnSpc>
                <a:spcPct val="100000"/>
              </a:lnSpc>
              <a:spcBef>
                <a:spcPts val="1420"/>
              </a:spcBef>
            </a:pPr>
            <a:r>
              <a:rPr dirty="0" sz="3200" spc="-30" b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3200" spc="-2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35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3200" spc="-2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215128" y="4858511"/>
            <a:ext cx="2514600" cy="927100"/>
          </a:xfrm>
          <a:prstGeom prst="rect">
            <a:avLst/>
          </a:prstGeom>
          <a:solidFill>
            <a:srgbClr val="F9C090"/>
          </a:solidFill>
        </p:spPr>
        <p:txBody>
          <a:bodyPr wrap="square" lIns="0" tIns="50800" rIns="0" bIns="0" rtlCol="0" vert="horz">
            <a:spAutoFit/>
          </a:bodyPr>
          <a:lstStyle/>
          <a:p>
            <a:pPr algn="ctr" marR="62230">
              <a:lnSpc>
                <a:spcPct val="100000"/>
              </a:lnSpc>
              <a:spcBef>
                <a:spcPts val="400"/>
              </a:spcBef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2800" spc="-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 spc="-1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  <a:p>
            <a:pPr algn="ctr" marR="65405">
              <a:lnSpc>
                <a:spcPct val="100000"/>
              </a:lnSpc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2800" spc="-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800" spc="-1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800" spc="-1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800" spc="-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800" spc="-1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800" spc="-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725" y="290893"/>
            <a:ext cx="4574964" cy="431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6535" y="49479"/>
            <a:ext cx="459168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225">
                <a:solidFill>
                  <a:srgbClr val="00AFEF"/>
                </a:solidFill>
              </a:rPr>
              <a:t>ABBREVIATIONS</a:t>
            </a:r>
            <a:endParaRPr sz="48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188694"/>
            <a:ext cx="1409573" cy="57127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167127" y="1158278"/>
            <a:ext cx="3531235" cy="2293620"/>
            <a:chOff x="2167127" y="1158278"/>
            <a:chExt cx="3531235" cy="229362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7127" y="1158278"/>
              <a:ext cx="1034605" cy="79079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3304" y="1158278"/>
              <a:ext cx="1385189" cy="79079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7127" y="1752574"/>
              <a:ext cx="2272029" cy="57127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7127" y="2316454"/>
              <a:ext cx="3530981" cy="57127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7127" y="2880334"/>
              <a:ext cx="2823718" cy="571271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167127" y="3624046"/>
            <a:ext cx="4875530" cy="1699260"/>
            <a:chOff x="2167127" y="3624046"/>
            <a:chExt cx="4875530" cy="1699260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7127" y="3624046"/>
              <a:ext cx="1534541" cy="57127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19855" y="3624046"/>
              <a:ext cx="2534285" cy="57127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67127" y="4187926"/>
              <a:ext cx="4875149" cy="57127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67127" y="4751806"/>
              <a:ext cx="3765550" cy="571271"/>
            </a:xfrm>
            <a:prstGeom prst="rect">
              <a:avLst/>
            </a:prstGeom>
          </p:spPr>
        </p:pic>
      </p:grp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450850" y="1151928"/>
          <a:ext cx="8470900" cy="419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689"/>
                <a:gridCol w="6671309"/>
              </a:tblGrid>
              <a:tr h="698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PROTOCOL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FULL</a:t>
                      </a:r>
                      <a:r>
                        <a:rPr dirty="0" sz="2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400" spc="185" b="1">
                          <a:latin typeface="Calibri"/>
                          <a:cs typeface="Calibri"/>
                        </a:rPr>
                        <a:t>WWW 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WORLD</a:t>
                      </a:r>
                      <a:r>
                        <a:rPr dirty="0" sz="20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WIDE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WEB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400" spc="17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URL 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UNIFORM</a:t>
                      </a:r>
                      <a:r>
                        <a:rPr dirty="0" sz="2000" spc="-114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RESOURCE</a:t>
                      </a:r>
                      <a:r>
                        <a:rPr dirty="0" sz="2000" spc="-9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LOCATOR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2400" spc="-2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400" spc="-2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latin typeface="Calibri"/>
                          <a:cs typeface="Calibri"/>
                        </a:rPr>
                        <a:t>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DOMAIN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NAME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SYSTEM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2400" spc="-2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400" spc="-2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400" spc="-24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HYPER</a:t>
                      </a:r>
                      <a:r>
                        <a:rPr dirty="0" sz="2000" spc="-6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TEXT</a:t>
                      </a:r>
                      <a:r>
                        <a:rPr dirty="0" sz="2000" spc="-5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MARKUP</a:t>
                      </a:r>
                      <a:r>
                        <a:rPr dirty="0" sz="2000" spc="-7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LANGUAGE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2400" spc="-2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2400" spc="-2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400" spc="-2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110" b="1">
                          <a:latin typeface="Calibri"/>
                          <a:cs typeface="Calibri"/>
                        </a:rPr>
                        <a:t>ML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DYNAMIC</a:t>
                      </a:r>
                      <a:r>
                        <a:rPr dirty="0" sz="20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HYPER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TEXT</a:t>
                      </a:r>
                      <a:r>
                        <a:rPr dirty="0" sz="2000" spc="-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MARKUP</a:t>
                      </a:r>
                      <a:r>
                        <a:rPr dirty="0" sz="20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LANGUAGE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4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2400" spc="-2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1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EXTENSIBLE</a:t>
                      </a:r>
                      <a:r>
                        <a:rPr dirty="0" sz="2000" spc="-7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MARKUP</a:t>
                      </a:r>
                      <a:r>
                        <a:rPr dirty="0" sz="2000" spc="-1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LANGUAGE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17" name="object 1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25" name="object 2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26" name="object 26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890520">
              <a:lnSpc>
                <a:spcPct val="100000"/>
              </a:lnSpc>
              <a:spcBef>
                <a:spcPts val="105"/>
              </a:spcBef>
            </a:pPr>
            <a:r>
              <a:rPr dirty="0" b="0">
                <a:solidFill>
                  <a:srgbClr val="5F497A"/>
                </a:solidFill>
                <a:latin typeface="Calibri"/>
                <a:cs typeface="Calibri"/>
              </a:rPr>
              <a:t>WEB</a:t>
            </a:r>
            <a:r>
              <a:rPr dirty="0" spc="-35" b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5F497A"/>
                </a:solidFill>
                <a:latin typeface="Calibri"/>
                <a:cs typeface="Calibri"/>
              </a:rPr>
              <a:t>SERVICES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93495" y="1345818"/>
            <a:ext cx="7706359" cy="4295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-8890">
              <a:lnSpc>
                <a:spcPct val="100000"/>
              </a:lnSpc>
              <a:spcBef>
                <a:spcPts val="105"/>
              </a:spcBef>
              <a:buSzPct val="96428"/>
              <a:buFont typeface="Wingdings"/>
              <a:buChar char=""/>
              <a:tabLst>
                <a:tab pos="173355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Web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service-</a:t>
            </a:r>
            <a:r>
              <a:rPr dirty="0" sz="2800" b="1">
                <a:latin typeface="Calibri"/>
                <a:cs typeface="Calibri"/>
              </a:rPr>
              <a:t>is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standardized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medium,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protocol</a:t>
            </a:r>
            <a:r>
              <a:rPr dirty="0" sz="2800" spc="-25" b="1">
                <a:latin typeface="Calibri"/>
                <a:cs typeface="Calibri"/>
              </a:rPr>
              <a:t> or </a:t>
            </a:r>
            <a:r>
              <a:rPr dirty="0" sz="2800" b="1">
                <a:latin typeface="Calibri"/>
                <a:cs typeface="Calibri"/>
              </a:rPr>
              <a:t>language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to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propagate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communication</a:t>
            </a:r>
            <a:r>
              <a:rPr dirty="0" sz="2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between</a:t>
            </a:r>
            <a:r>
              <a:rPr dirty="0" sz="28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client</a:t>
            </a:r>
            <a:r>
              <a:rPr dirty="0" sz="2800" spc="4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800" spc="459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server</a:t>
            </a:r>
            <a:r>
              <a:rPr dirty="0" sz="2800" spc="4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applications</a:t>
            </a:r>
            <a:r>
              <a:rPr dirty="0" sz="2800" spc="4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dirty="0" sz="2800" spc="4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2800" spc="4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World</a:t>
            </a:r>
            <a:r>
              <a:rPr dirty="0" sz="2800" spc="4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6FC0"/>
                </a:solidFill>
                <a:latin typeface="Calibri"/>
                <a:cs typeface="Calibri"/>
              </a:rPr>
              <a:t>Wide Web.</a:t>
            </a:r>
            <a:endParaRPr sz="2800">
              <a:latin typeface="Calibri"/>
              <a:cs typeface="Calibri"/>
            </a:endParaRPr>
          </a:p>
          <a:p>
            <a:pPr algn="just" marL="12700" marR="5715" indent="-8890">
              <a:lnSpc>
                <a:spcPct val="100000"/>
              </a:lnSpc>
              <a:spcBef>
                <a:spcPts val="10"/>
              </a:spcBef>
              <a:buSzPct val="96428"/>
              <a:buFont typeface="Wingdings"/>
              <a:buChar char=""/>
              <a:tabLst>
                <a:tab pos="173355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30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web</a:t>
            </a:r>
            <a:r>
              <a:rPr dirty="0" sz="2800" spc="31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service</a:t>
            </a:r>
            <a:r>
              <a:rPr dirty="0" sz="2800" spc="31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is</a:t>
            </a:r>
            <a:r>
              <a:rPr dirty="0" sz="2800" spc="32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31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software</a:t>
            </a:r>
            <a:r>
              <a:rPr dirty="0" sz="2800" spc="31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module</a:t>
            </a:r>
            <a:r>
              <a:rPr dirty="0" sz="2800" spc="30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that</a:t>
            </a:r>
            <a:r>
              <a:rPr dirty="0" sz="2800" spc="310" b="1">
                <a:latin typeface="Calibri"/>
                <a:cs typeface="Calibri"/>
              </a:rPr>
              <a:t>  </a:t>
            </a:r>
            <a:r>
              <a:rPr dirty="0" sz="2800" spc="-25" b="1">
                <a:latin typeface="Calibri"/>
                <a:cs typeface="Calibri"/>
              </a:rPr>
              <a:t>is </a:t>
            </a:r>
            <a:r>
              <a:rPr dirty="0" sz="2800" b="1">
                <a:latin typeface="Calibri"/>
                <a:cs typeface="Calibri"/>
              </a:rPr>
              <a:t>designed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to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perform</a:t>
            </a:r>
            <a:r>
              <a:rPr dirty="0" sz="2800" spc="-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280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certain</a:t>
            </a:r>
            <a:r>
              <a:rPr dirty="0" sz="2800" spc="-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set</a:t>
            </a:r>
            <a:r>
              <a:rPr dirty="0" sz="28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8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6FC0"/>
                </a:solidFill>
                <a:latin typeface="Calibri"/>
                <a:cs typeface="Calibri"/>
              </a:rPr>
              <a:t>tasks.</a:t>
            </a:r>
            <a:endParaRPr sz="2800">
              <a:latin typeface="Calibri"/>
              <a:cs typeface="Calibri"/>
            </a:endParaRPr>
          </a:p>
          <a:p>
            <a:pPr algn="just" marL="12700" marR="5715" indent="-8890">
              <a:lnSpc>
                <a:spcPct val="100000"/>
              </a:lnSpc>
              <a:buSzPct val="96428"/>
              <a:buFont typeface="Wingdings"/>
              <a:buChar char=""/>
              <a:tabLst>
                <a:tab pos="173355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Web</a:t>
            </a:r>
            <a:r>
              <a:rPr dirty="0" sz="2800" spc="3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services</a:t>
            </a:r>
            <a:r>
              <a:rPr dirty="0" sz="2800" spc="40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are</a:t>
            </a:r>
            <a:r>
              <a:rPr dirty="0" sz="2800" spc="3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invoked</a:t>
            </a:r>
            <a:r>
              <a:rPr dirty="0" sz="2800" spc="39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by</a:t>
            </a:r>
            <a:r>
              <a:rPr dirty="0" sz="2800" spc="3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3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user</a:t>
            </a:r>
            <a:r>
              <a:rPr dirty="0" sz="2800" spc="4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directly</a:t>
            </a:r>
            <a:r>
              <a:rPr dirty="0" sz="2800" spc="39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or </a:t>
            </a:r>
            <a:r>
              <a:rPr dirty="0" sz="2800" b="1">
                <a:latin typeface="Calibri"/>
                <a:cs typeface="Calibri"/>
              </a:rPr>
              <a:t>indirectly</a:t>
            </a:r>
            <a:r>
              <a:rPr dirty="0" sz="2800" spc="484" b="1">
                <a:latin typeface="Calibri"/>
                <a:cs typeface="Calibri"/>
              </a:rPr>
              <a:t>    </a:t>
            </a:r>
            <a:r>
              <a:rPr dirty="0" sz="2800" b="1">
                <a:latin typeface="Calibri"/>
                <a:cs typeface="Calibri"/>
              </a:rPr>
              <a:t>to</a:t>
            </a:r>
            <a:r>
              <a:rPr dirty="0" sz="2800" spc="484" b="1">
                <a:latin typeface="Calibri"/>
                <a:cs typeface="Calibri"/>
              </a:rPr>
              <a:t>    </a:t>
            </a:r>
            <a:r>
              <a:rPr dirty="0" sz="2800" b="1">
                <a:latin typeface="Calibri"/>
                <a:cs typeface="Calibri"/>
              </a:rPr>
              <a:t>provide</a:t>
            </a:r>
            <a:r>
              <a:rPr dirty="0" sz="2800" spc="484" b="1">
                <a:latin typeface="Calibri"/>
                <a:cs typeface="Calibri"/>
              </a:rPr>
              <a:t>    </a:t>
            </a:r>
            <a:r>
              <a:rPr dirty="0" sz="2800" b="1">
                <a:latin typeface="Calibri"/>
                <a:cs typeface="Calibri"/>
              </a:rPr>
              <a:t>services</a:t>
            </a:r>
            <a:r>
              <a:rPr dirty="0" sz="2800" spc="484" b="1">
                <a:latin typeface="Calibri"/>
                <a:cs typeface="Calibri"/>
              </a:rPr>
              <a:t>    </a:t>
            </a:r>
            <a:r>
              <a:rPr dirty="0" sz="2800" b="1">
                <a:latin typeface="Calibri"/>
                <a:cs typeface="Calibri"/>
              </a:rPr>
              <a:t>to</a:t>
            </a:r>
            <a:r>
              <a:rPr dirty="0" sz="2800" spc="490" b="1">
                <a:latin typeface="Calibri"/>
                <a:cs typeface="Calibri"/>
              </a:rPr>
              <a:t>    </a:t>
            </a:r>
            <a:r>
              <a:rPr dirty="0" sz="2800" spc="-25" b="1">
                <a:latin typeface="Calibri"/>
                <a:cs typeface="Calibri"/>
              </a:rPr>
              <a:t>the </a:t>
            </a:r>
            <a:r>
              <a:rPr dirty="0" sz="2800" b="1">
                <a:latin typeface="Calibri"/>
                <a:cs typeface="Calibri"/>
              </a:rPr>
              <a:t>program/software</a:t>
            </a:r>
            <a:r>
              <a:rPr dirty="0" sz="2800" spc="204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which</a:t>
            </a:r>
            <a:r>
              <a:rPr dirty="0" sz="2800" spc="21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is</a:t>
            </a:r>
            <a:r>
              <a:rPr dirty="0" sz="2800" spc="204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being</a:t>
            </a:r>
            <a:r>
              <a:rPr dirty="0" sz="2800" spc="1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used</a:t>
            </a:r>
            <a:r>
              <a:rPr dirty="0" sz="2800" spc="204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as</a:t>
            </a:r>
            <a:r>
              <a:rPr dirty="0" sz="2800" spc="21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2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part</a:t>
            </a:r>
            <a:r>
              <a:rPr dirty="0" sz="2800" spc="22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of </a:t>
            </a:r>
            <a:r>
              <a:rPr dirty="0" sz="2800" spc="-20" b="1">
                <a:latin typeface="Calibri"/>
                <a:cs typeface="Calibri"/>
                <a:hlinkClick r:id="rId7"/>
              </a:rPr>
              <a:t>WWW.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186305">
              <a:lnSpc>
                <a:spcPct val="100000"/>
              </a:lnSpc>
              <a:spcBef>
                <a:spcPts val="105"/>
              </a:spcBef>
            </a:pPr>
            <a:r>
              <a:rPr dirty="0" b="0">
                <a:solidFill>
                  <a:srgbClr val="5F497A"/>
                </a:solidFill>
                <a:latin typeface="Calibri"/>
                <a:cs typeface="Calibri"/>
              </a:rPr>
              <a:t>WWW</a:t>
            </a:r>
            <a:r>
              <a:rPr dirty="0" spc="-35" b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5F497A"/>
                </a:solidFill>
                <a:latin typeface="Calibri"/>
                <a:cs typeface="Calibri"/>
              </a:rPr>
              <a:t>and</a:t>
            </a:r>
            <a:r>
              <a:rPr dirty="0" spc="-25" b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5F497A"/>
                </a:solidFill>
                <a:latin typeface="Calibri"/>
                <a:cs typeface="Calibri"/>
              </a:rPr>
              <a:t>INTERNET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93495" y="1223899"/>
            <a:ext cx="7705725" cy="47224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-8890">
              <a:lnSpc>
                <a:spcPct val="100000"/>
              </a:lnSpc>
              <a:spcBef>
                <a:spcPts val="105"/>
              </a:spcBef>
              <a:buSzPct val="96428"/>
              <a:buFont typeface="Wingdings"/>
              <a:buChar char=""/>
              <a:tabLst>
                <a:tab pos="173355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Collection</a:t>
            </a:r>
            <a:r>
              <a:rPr dirty="0" sz="2800" spc="1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linked</a:t>
            </a:r>
            <a:r>
              <a:rPr dirty="0" sz="2800" spc="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documents</a:t>
            </a:r>
            <a:r>
              <a:rPr dirty="0" sz="2800" spc="1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or</a:t>
            </a:r>
            <a:r>
              <a:rPr dirty="0" sz="2800" spc="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pages</a:t>
            </a:r>
            <a:r>
              <a:rPr dirty="0" sz="2800" spc="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stored</a:t>
            </a:r>
            <a:r>
              <a:rPr dirty="0" sz="2800" spc="9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on </a:t>
            </a:r>
            <a:r>
              <a:rPr dirty="0" sz="2800" b="1">
                <a:latin typeface="Calibri"/>
                <a:cs typeface="Calibri"/>
              </a:rPr>
              <a:t>million</a:t>
            </a:r>
            <a:r>
              <a:rPr dirty="0" sz="2800" spc="65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65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computers</a:t>
            </a:r>
            <a:r>
              <a:rPr dirty="0" sz="2800" spc="66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and</a:t>
            </a:r>
            <a:r>
              <a:rPr dirty="0" sz="2800" spc="64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distributed</a:t>
            </a:r>
            <a:r>
              <a:rPr dirty="0" sz="2800" spc="655" b="1">
                <a:latin typeface="Calibri"/>
                <a:cs typeface="Calibri"/>
              </a:rPr>
              <a:t>  </a:t>
            </a:r>
            <a:r>
              <a:rPr dirty="0" sz="2800" spc="-10" b="1">
                <a:latin typeface="Calibri"/>
                <a:cs typeface="Calibri"/>
              </a:rPr>
              <a:t>across internet.</a:t>
            </a:r>
            <a:endParaRPr sz="2800">
              <a:latin typeface="Calibri"/>
              <a:cs typeface="Calibri"/>
            </a:endParaRPr>
          </a:p>
          <a:p>
            <a:pPr algn="just" marL="12700" marR="6985" indent="-889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173355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Many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people think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that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internet</a:t>
            </a:r>
            <a:r>
              <a:rPr dirty="0" sz="280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8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280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6FC0"/>
                </a:solidFill>
                <a:latin typeface="Calibri"/>
                <a:cs typeface="Calibri"/>
              </a:rPr>
              <a:t>world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wide</a:t>
            </a:r>
            <a:r>
              <a:rPr dirty="0" sz="2800" spc="3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web</a:t>
            </a:r>
            <a:r>
              <a:rPr dirty="0" sz="2800" spc="30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(WWW)</a:t>
            </a:r>
            <a:r>
              <a:rPr dirty="0" sz="2800" spc="28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are</a:t>
            </a:r>
            <a:r>
              <a:rPr dirty="0" sz="2800" spc="31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31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same</a:t>
            </a:r>
            <a:r>
              <a:rPr dirty="0" sz="2800" spc="3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thing.</a:t>
            </a:r>
            <a:r>
              <a:rPr dirty="0" sz="2800" spc="29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While</a:t>
            </a:r>
            <a:r>
              <a:rPr dirty="0" sz="2800" spc="30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they </a:t>
            </a:r>
            <a:r>
              <a:rPr dirty="0" sz="2800" b="1">
                <a:latin typeface="Calibri"/>
                <a:cs typeface="Calibri"/>
              </a:rPr>
              <a:t>are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closely</a:t>
            </a:r>
            <a:r>
              <a:rPr dirty="0" sz="2800" spc="-1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linked,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they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are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very</a:t>
            </a:r>
            <a:r>
              <a:rPr dirty="0" sz="2800" spc="-8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different</a:t>
            </a:r>
            <a:r>
              <a:rPr dirty="0" sz="2800" spc="-8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6FC0"/>
                </a:solidFill>
                <a:latin typeface="Calibri"/>
                <a:cs typeface="Calibri"/>
              </a:rPr>
              <a:t>systems</a:t>
            </a:r>
            <a:r>
              <a:rPr dirty="0" sz="2800" spc="-10" b="1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algn="just" marL="12700" marR="8890" indent="-889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173355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4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internet</a:t>
            </a:r>
            <a:r>
              <a:rPr dirty="0" sz="2800" spc="4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is</a:t>
            </a:r>
            <a:r>
              <a:rPr dirty="0" sz="2800" spc="4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459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huge</a:t>
            </a:r>
            <a:r>
              <a:rPr dirty="0" sz="2800" spc="459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network</a:t>
            </a:r>
            <a:r>
              <a:rPr dirty="0" sz="2800" spc="459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4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computers</a:t>
            </a:r>
            <a:r>
              <a:rPr dirty="0" sz="2800" spc="47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all </a:t>
            </a:r>
            <a:r>
              <a:rPr dirty="0" sz="2800" b="1">
                <a:latin typeface="Calibri"/>
                <a:cs typeface="Calibri"/>
              </a:rPr>
              <a:t>connected</a:t>
            </a:r>
            <a:r>
              <a:rPr dirty="0" sz="2800" spc="-114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together.</a:t>
            </a:r>
            <a:endParaRPr sz="2800">
              <a:latin typeface="Calibri"/>
              <a:cs typeface="Calibri"/>
            </a:endParaRPr>
          </a:p>
          <a:p>
            <a:pPr algn="just" marL="12700" marR="5080" indent="-889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173355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2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world</a:t>
            </a:r>
            <a:r>
              <a:rPr dirty="0" sz="2800" spc="2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wide</a:t>
            </a:r>
            <a:r>
              <a:rPr dirty="0" sz="2800" spc="2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web</a:t>
            </a:r>
            <a:r>
              <a:rPr dirty="0" sz="2800" spc="1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(‘www’</a:t>
            </a:r>
            <a:r>
              <a:rPr dirty="0" sz="2800" spc="204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or</a:t>
            </a:r>
            <a:r>
              <a:rPr dirty="0" sz="2800" spc="2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‘web’</a:t>
            </a:r>
            <a:r>
              <a:rPr dirty="0" sz="2800" spc="19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for</a:t>
            </a:r>
            <a:r>
              <a:rPr dirty="0" sz="2800" spc="2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short)</a:t>
            </a:r>
            <a:r>
              <a:rPr dirty="0" sz="2800" spc="19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is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2800" spc="1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collection</a:t>
            </a:r>
            <a:r>
              <a:rPr dirty="0" sz="2800" spc="1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800" spc="1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web</a:t>
            </a:r>
            <a:r>
              <a:rPr dirty="0" sz="2800" spc="1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pages</a:t>
            </a:r>
            <a:r>
              <a:rPr dirty="0" sz="2800" spc="1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found</a:t>
            </a:r>
            <a:r>
              <a:rPr dirty="0" sz="2800" spc="1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dirty="0" sz="2800" spc="1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this</a:t>
            </a:r>
            <a:r>
              <a:rPr dirty="0" sz="2800" spc="1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r>
              <a:rPr dirty="0" sz="2800" spc="1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dirty="0" sz="2800" spc="-10" b="1">
                <a:solidFill>
                  <a:srgbClr val="006FC0"/>
                </a:solidFill>
                <a:latin typeface="Calibri"/>
                <a:cs typeface="Calibri"/>
              </a:rPr>
              <a:t>computers.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575763" y="197436"/>
            <a:ext cx="7100570" cy="6640830"/>
            <a:chOff x="1575763" y="197436"/>
            <a:chExt cx="7100570" cy="664083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80" y="6327653"/>
              <a:ext cx="3771646" cy="5103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6" y="6327653"/>
              <a:ext cx="1979422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8639" y="4072127"/>
              <a:ext cx="2569464" cy="235610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5763" y="197436"/>
              <a:ext cx="5406455" cy="3874691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87119" y="4395480"/>
            <a:ext cx="2296058" cy="168610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230" y="44576"/>
            <a:ext cx="773874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96004" algn="l"/>
                <a:tab pos="5016500" algn="l"/>
              </a:tabLst>
            </a:pPr>
            <a:r>
              <a:rPr dirty="0"/>
              <a:t>WEB</a:t>
            </a:r>
            <a:r>
              <a:rPr dirty="0" spc="-20"/>
              <a:t> </a:t>
            </a:r>
            <a:r>
              <a:rPr dirty="0" spc="-10"/>
              <a:t>BROWSER</a:t>
            </a:r>
            <a:r>
              <a:rPr dirty="0"/>
              <a:t>	</a:t>
            </a:r>
            <a:r>
              <a:rPr dirty="0" spc="-25"/>
              <a:t>AND</a:t>
            </a:r>
            <a:r>
              <a:rPr dirty="0"/>
              <a:t>	WEB</a:t>
            </a:r>
            <a:r>
              <a:rPr dirty="0" spc="-55"/>
              <a:t> </a:t>
            </a:r>
            <a:r>
              <a:rPr dirty="0" spc="-10"/>
              <a:t>SERVER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293014" y="872185"/>
            <a:ext cx="8776335" cy="2587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0" indent="-14605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"/>
              <a:tabLst>
                <a:tab pos="152400" algn="l"/>
              </a:tabLst>
            </a:pPr>
            <a:r>
              <a:rPr dirty="0" sz="2400">
                <a:latin typeface="Calibri"/>
                <a:cs typeface="Calibri"/>
              </a:rPr>
              <a:t>Web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Browser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software</a:t>
            </a:r>
            <a:r>
              <a:rPr dirty="0" sz="24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browse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display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pages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available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over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internet.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Ex:</a:t>
            </a:r>
            <a:r>
              <a:rPr dirty="0" sz="24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Internet</a:t>
            </a:r>
            <a:r>
              <a:rPr dirty="0" sz="24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Explorer,</a:t>
            </a:r>
            <a:r>
              <a:rPr dirty="0" sz="2400" spc="-8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Firefox,</a:t>
            </a:r>
            <a:r>
              <a:rPr dirty="0" sz="24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Google</a:t>
            </a:r>
            <a:r>
              <a:rPr dirty="0" sz="24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chrome.</a:t>
            </a:r>
            <a:endParaRPr sz="2400">
              <a:latin typeface="Calibri"/>
              <a:cs typeface="Calibri"/>
            </a:endParaRPr>
          </a:p>
          <a:p>
            <a:pPr marL="12700" marR="6350" indent="-6350">
              <a:lnSpc>
                <a:spcPct val="100000"/>
              </a:lnSpc>
              <a:buSzPct val="95833"/>
              <a:buFont typeface="Wingdings"/>
              <a:buChar char=""/>
              <a:tabLst>
                <a:tab pos="152400" algn="l"/>
                <a:tab pos="866140" algn="l"/>
                <a:tab pos="1780539" algn="l"/>
                <a:tab pos="2106930" algn="l"/>
                <a:tab pos="2393950" algn="l"/>
                <a:tab pos="3653154" algn="l"/>
                <a:tab pos="4528185" algn="l"/>
                <a:tab pos="5726430" algn="l"/>
                <a:tab pos="6552565" algn="l"/>
                <a:tab pos="8077200" algn="l"/>
              </a:tabLst>
            </a:pP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Web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server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is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50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software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which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provides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these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documents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30">
                <a:latin typeface="Calibri"/>
                <a:cs typeface="Calibri"/>
              </a:rPr>
              <a:t>when </a:t>
            </a:r>
            <a:r>
              <a:rPr dirty="0" sz="2400" spc="-10">
                <a:latin typeface="Calibri"/>
                <a:cs typeface="Calibri"/>
              </a:rPr>
              <a:t>requested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web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browsers.</a:t>
            </a:r>
            <a:endParaRPr sz="2400">
              <a:latin typeface="Calibri"/>
              <a:cs typeface="Calibri"/>
            </a:endParaRPr>
          </a:p>
          <a:p>
            <a:pPr marL="12700" marR="5715" indent="-635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"/>
              <a:tabLst>
                <a:tab pos="152400" algn="l"/>
              </a:tabLst>
            </a:pPr>
            <a:r>
              <a:rPr dirty="0" sz="240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3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web</a:t>
            </a:r>
            <a:r>
              <a:rPr dirty="0" sz="2400" spc="3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browser</a:t>
            </a:r>
            <a:r>
              <a:rPr dirty="0" sz="2400" spc="3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sends</a:t>
            </a:r>
            <a:r>
              <a:rPr dirty="0" sz="2400" spc="3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request</a:t>
            </a:r>
            <a:r>
              <a:rPr dirty="0" sz="2400" spc="3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3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server</a:t>
            </a:r>
            <a:r>
              <a:rPr dirty="0" sz="2400" spc="3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3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web</a:t>
            </a:r>
            <a:r>
              <a:rPr dirty="0" sz="2400" spc="3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based</a:t>
            </a:r>
            <a:r>
              <a:rPr dirty="0" sz="2400" spc="3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documents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services.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0" y="3642359"/>
            <a:ext cx="6653783" cy="203301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3230" y="4785359"/>
            <a:ext cx="1899513" cy="121615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8226" y="44576"/>
            <a:ext cx="224472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WEB</a:t>
            </a:r>
            <a:r>
              <a:rPr dirty="0" spc="-20"/>
              <a:t> </a:t>
            </a:r>
            <a:r>
              <a:rPr dirty="0" spc="-60"/>
              <a:t>PAGE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68001" y="44576"/>
            <a:ext cx="3316604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3195" algn="l"/>
              </a:tabLst>
            </a:pPr>
            <a:r>
              <a:rPr dirty="0" sz="4000" spc="-25" b="1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4000" b="1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dirty="0" sz="4000" spc="-10" b="1">
                <a:solidFill>
                  <a:srgbClr val="006FC0"/>
                </a:solidFill>
                <a:latin typeface="Calibri"/>
                <a:cs typeface="Calibri"/>
              </a:rPr>
              <a:t>WEBSITE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93495" y="866089"/>
            <a:ext cx="7703820" cy="386905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8890" indent="-8890">
              <a:lnSpc>
                <a:spcPct val="100000"/>
              </a:lnSpc>
              <a:spcBef>
                <a:spcPts val="110"/>
              </a:spcBef>
              <a:buSzPct val="96428"/>
              <a:buFont typeface="Wingdings"/>
              <a:buChar char=""/>
              <a:tabLst>
                <a:tab pos="173990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Web</a:t>
            </a:r>
            <a:r>
              <a:rPr dirty="0" sz="2800" spc="215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page</a:t>
            </a:r>
            <a:r>
              <a:rPr dirty="0" sz="2800" spc="215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–</a:t>
            </a:r>
            <a:r>
              <a:rPr dirty="0" sz="2800" spc="204" b="1">
                <a:latin typeface="Calibri"/>
                <a:cs typeface="Calibri"/>
              </a:rPr>
              <a:t> 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800" spc="21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html</a:t>
            </a:r>
            <a:r>
              <a:rPr dirty="0" sz="2800" spc="21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document</a:t>
            </a:r>
            <a:r>
              <a:rPr dirty="0" sz="2800" spc="22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which</a:t>
            </a:r>
            <a:r>
              <a:rPr dirty="0" sz="2800" spc="21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dirty="0" sz="2800" spc="21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2800" spc="-25" b="1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displayed</a:t>
            </a:r>
            <a:r>
              <a:rPr dirty="0" sz="2800" spc="-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8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web</a:t>
            </a:r>
            <a:r>
              <a:rPr dirty="0" sz="28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browser.</a:t>
            </a:r>
            <a:endParaRPr sz="2800">
              <a:latin typeface="Calibri"/>
              <a:cs typeface="Calibri"/>
            </a:endParaRPr>
          </a:p>
          <a:p>
            <a:pPr algn="just" marL="12700" marR="5080" indent="-889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173355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Website</a:t>
            </a:r>
            <a:r>
              <a:rPr dirty="0" sz="2800" spc="6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–</a:t>
            </a:r>
            <a:r>
              <a:rPr dirty="0" sz="2800" spc="620" b="1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800" spc="6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collection</a:t>
            </a:r>
            <a:r>
              <a:rPr dirty="0" sz="2800" spc="6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800" spc="6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web</a:t>
            </a:r>
            <a:r>
              <a:rPr dirty="0" sz="2800" spc="6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pages</a:t>
            </a:r>
            <a:r>
              <a:rPr dirty="0" sz="2800" spc="6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which</a:t>
            </a:r>
            <a:r>
              <a:rPr dirty="0" sz="2800" spc="6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FF0000"/>
                </a:solidFill>
                <a:latin typeface="Calibri"/>
                <a:cs typeface="Calibri"/>
              </a:rPr>
              <a:t>are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grouped</a:t>
            </a:r>
            <a:r>
              <a:rPr dirty="0" sz="2800" spc="4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together</a:t>
            </a:r>
            <a:r>
              <a:rPr dirty="0" sz="2800" spc="48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and</a:t>
            </a:r>
            <a:r>
              <a:rPr dirty="0" sz="2800" spc="4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usually</a:t>
            </a:r>
            <a:r>
              <a:rPr dirty="0" sz="2800" spc="4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connected</a:t>
            </a:r>
            <a:r>
              <a:rPr dirty="0" sz="2800" spc="48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together </a:t>
            </a:r>
            <a:r>
              <a:rPr dirty="0" sz="2800" b="1">
                <a:latin typeface="Calibri"/>
                <a:cs typeface="Calibri"/>
              </a:rPr>
              <a:t>in</a:t>
            </a:r>
            <a:r>
              <a:rPr dirty="0" sz="2800" spc="1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various</a:t>
            </a:r>
            <a:r>
              <a:rPr dirty="0" sz="2800" spc="1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ways.</a:t>
            </a:r>
            <a:r>
              <a:rPr dirty="0" sz="2800" spc="114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Often</a:t>
            </a:r>
            <a:r>
              <a:rPr dirty="0" sz="2800" spc="1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called</a:t>
            </a:r>
            <a:r>
              <a:rPr dirty="0" sz="2800" spc="1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1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“website”</a:t>
            </a:r>
            <a:r>
              <a:rPr dirty="0" sz="2800" spc="1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or</a:t>
            </a:r>
            <a:r>
              <a:rPr dirty="0" sz="2800" spc="1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simply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“site”.</a:t>
            </a:r>
            <a:endParaRPr sz="2800">
              <a:latin typeface="Calibri"/>
              <a:cs typeface="Calibri"/>
            </a:endParaRPr>
          </a:p>
          <a:p>
            <a:pPr algn="just" marL="173990" indent="-1701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173990" algn="l"/>
              </a:tabLst>
            </a:pPr>
            <a:r>
              <a:rPr dirty="0" sz="2800" b="1">
                <a:latin typeface="Calibri"/>
                <a:cs typeface="Calibri"/>
              </a:rPr>
              <a:t>Home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page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–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First</a:t>
            </a:r>
            <a:r>
              <a:rPr dirty="0" sz="28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page</a:t>
            </a:r>
            <a:r>
              <a:rPr dirty="0" sz="28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8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8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website.</a:t>
            </a:r>
            <a:endParaRPr sz="2800">
              <a:latin typeface="Calibri"/>
              <a:cs typeface="Calibri"/>
            </a:endParaRPr>
          </a:p>
          <a:p>
            <a:pPr algn="just" marL="12700" marR="5080" indent="-8890">
              <a:lnSpc>
                <a:spcPct val="100000"/>
              </a:lnSpc>
              <a:buSzPct val="96428"/>
              <a:buFont typeface="Wingdings"/>
              <a:buChar char=""/>
              <a:tabLst>
                <a:tab pos="173355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Web</a:t>
            </a:r>
            <a:r>
              <a:rPr dirty="0" sz="2800" spc="434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portal</a:t>
            </a:r>
            <a:r>
              <a:rPr dirty="0" sz="2800" spc="4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–</a:t>
            </a:r>
            <a:r>
              <a:rPr dirty="0" sz="2800" spc="430" b="1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website</a:t>
            </a:r>
            <a:r>
              <a:rPr dirty="0" sz="2800" spc="4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dirty="0" sz="2800" spc="4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hosts</a:t>
            </a:r>
            <a:r>
              <a:rPr dirty="0" sz="2800" spc="4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dirty="0" sz="2800" spc="43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websites.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Ex:</a:t>
            </a:r>
            <a:r>
              <a:rPr dirty="0" sz="28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google.com</a:t>
            </a:r>
            <a:r>
              <a:rPr dirty="0" sz="28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28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yahoo.com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33400">
              <a:lnSpc>
                <a:spcPct val="100000"/>
              </a:lnSpc>
              <a:spcBef>
                <a:spcPts val="105"/>
              </a:spcBef>
            </a:pPr>
            <a:r>
              <a:rPr dirty="0"/>
              <a:t>URL</a:t>
            </a:r>
            <a:r>
              <a:rPr dirty="0" spc="-75"/>
              <a:t> </a:t>
            </a:r>
            <a:r>
              <a:rPr dirty="0"/>
              <a:t>–</a:t>
            </a:r>
            <a:r>
              <a:rPr dirty="0" spc="-25"/>
              <a:t> </a:t>
            </a:r>
            <a:r>
              <a:rPr dirty="0"/>
              <a:t>UNIFORM</a:t>
            </a:r>
            <a:r>
              <a:rPr dirty="0" spc="-105"/>
              <a:t> </a:t>
            </a:r>
            <a:r>
              <a:rPr dirty="0"/>
              <a:t>RESOURCE</a:t>
            </a:r>
            <a:r>
              <a:rPr dirty="0" spc="-85"/>
              <a:t> </a:t>
            </a:r>
            <a:r>
              <a:rPr dirty="0" spc="-35"/>
              <a:t>LOCATOR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93495" y="866089"/>
            <a:ext cx="7686675" cy="25888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199390" indent="-1270">
              <a:lnSpc>
                <a:spcPct val="100000"/>
              </a:lnSpc>
              <a:spcBef>
                <a:spcPts val="110"/>
              </a:spcBef>
              <a:buSzPct val="96428"/>
              <a:buFont typeface="Wingdings"/>
              <a:buChar char=""/>
              <a:tabLst>
                <a:tab pos="328930" algn="l"/>
              </a:tabLst>
            </a:pP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Uniform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Resource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Locator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defined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global </a:t>
            </a:r>
            <a:r>
              <a:rPr dirty="0" sz="2800">
                <a:latin typeface="Calibri"/>
                <a:cs typeface="Calibri"/>
              </a:rPr>
              <a:t>address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documents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other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resources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World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Wide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Web.</a:t>
            </a:r>
            <a:endParaRPr sz="2800">
              <a:latin typeface="Calibri"/>
              <a:cs typeface="Calibri"/>
            </a:endParaRPr>
          </a:p>
          <a:p>
            <a:pPr marL="12700" marR="5080" indent="-127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28930" algn="l"/>
              </a:tabLst>
            </a:pP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URL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address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that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sends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users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specific </a:t>
            </a:r>
            <a:r>
              <a:rPr dirty="0" sz="2800">
                <a:latin typeface="Calibri"/>
                <a:cs typeface="Calibri"/>
              </a:rPr>
              <a:t>resource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online,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such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webpage,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video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or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other </a:t>
            </a:r>
            <a:r>
              <a:rPr dirty="0" sz="2800">
                <a:latin typeface="Calibri"/>
                <a:cs typeface="Calibri"/>
              </a:rPr>
              <a:t>document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resource.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9744" y="3642359"/>
            <a:ext cx="7501128" cy="260908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07770">
              <a:lnSpc>
                <a:spcPct val="100000"/>
              </a:lnSpc>
              <a:spcBef>
                <a:spcPts val="105"/>
              </a:spcBef>
            </a:pPr>
            <a:r>
              <a:rPr dirty="0"/>
              <a:t>DNS</a:t>
            </a:r>
            <a:r>
              <a:rPr dirty="0" spc="-35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DOMAIN</a:t>
            </a:r>
            <a:r>
              <a:rPr dirty="0" spc="-40"/>
              <a:t> </a:t>
            </a:r>
            <a:r>
              <a:rPr dirty="0"/>
              <a:t>NAME</a:t>
            </a:r>
            <a:r>
              <a:rPr dirty="0" spc="-20"/>
              <a:t> </a:t>
            </a:r>
            <a:r>
              <a:rPr dirty="0" spc="-10"/>
              <a:t>SYSTEM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93495" y="866089"/>
            <a:ext cx="7531100" cy="30156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-1270">
              <a:lnSpc>
                <a:spcPct val="100000"/>
              </a:lnSpc>
              <a:spcBef>
                <a:spcPts val="110"/>
              </a:spcBef>
              <a:buSzPct val="96428"/>
              <a:buFont typeface="Wingdings"/>
              <a:buChar char=""/>
              <a:tabLst>
                <a:tab pos="328930" algn="l"/>
              </a:tabLst>
            </a:pP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Domain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Name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System,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F50"/>
                </a:solidFill>
                <a:latin typeface="Calibri"/>
                <a:cs typeface="Calibri"/>
              </a:rPr>
              <a:t>translates</a:t>
            </a:r>
            <a:r>
              <a:rPr dirty="0" sz="2800" spc="-8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AF50"/>
                </a:solidFill>
                <a:latin typeface="Calibri"/>
                <a:cs typeface="Calibri"/>
              </a:rPr>
              <a:t>human </a:t>
            </a:r>
            <a:r>
              <a:rPr dirty="0" sz="2800" b="1">
                <a:solidFill>
                  <a:srgbClr val="00AF50"/>
                </a:solidFill>
                <a:latin typeface="Calibri"/>
                <a:cs typeface="Calibri"/>
              </a:rPr>
              <a:t>readable</a:t>
            </a:r>
            <a:r>
              <a:rPr dirty="0" sz="2800" spc="-9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F50"/>
                </a:solidFill>
                <a:latin typeface="Calibri"/>
                <a:cs typeface="Calibri"/>
              </a:rPr>
              <a:t>domain</a:t>
            </a:r>
            <a:r>
              <a:rPr dirty="0" sz="2800" spc="-7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F50"/>
                </a:solidFill>
                <a:latin typeface="Calibri"/>
                <a:cs typeface="Calibri"/>
              </a:rPr>
              <a:t>names</a:t>
            </a:r>
            <a:r>
              <a:rPr dirty="0" sz="2800" spc="-3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(for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example, </a:t>
            </a:r>
            <a:r>
              <a:rPr dirty="0" sz="2800" spc="-10">
                <a:latin typeface="Calibri"/>
                <a:cs typeface="Calibri"/>
                <a:hlinkClick r:id="rId7"/>
              </a:rPr>
              <a:t>www.cbse.nic.in)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2800" spc="-2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F50"/>
                </a:solidFill>
                <a:latin typeface="Calibri"/>
                <a:cs typeface="Calibri"/>
              </a:rPr>
              <a:t>machine</a:t>
            </a:r>
            <a:r>
              <a:rPr dirty="0" sz="2800" spc="-8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F50"/>
                </a:solidFill>
                <a:latin typeface="Calibri"/>
                <a:cs typeface="Calibri"/>
              </a:rPr>
              <a:t>readable</a:t>
            </a:r>
            <a:r>
              <a:rPr dirty="0" sz="2800" spc="-8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F50"/>
                </a:solidFill>
                <a:latin typeface="Calibri"/>
                <a:cs typeface="Calibri"/>
              </a:rPr>
              <a:t>IP</a:t>
            </a:r>
            <a:r>
              <a:rPr dirty="0" sz="2800" spc="-2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AF50"/>
                </a:solidFill>
                <a:latin typeface="Calibri"/>
                <a:cs typeface="Calibri"/>
              </a:rPr>
              <a:t>addresses </a:t>
            </a:r>
            <a:r>
              <a:rPr dirty="0" sz="2800">
                <a:latin typeface="Calibri"/>
                <a:cs typeface="Calibri"/>
              </a:rPr>
              <a:t>(for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example,182.156.84.26).</a:t>
            </a:r>
            <a:endParaRPr sz="2800">
              <a:latin typeface="Calibri"/>
              <a:cs typeface="Calibri"/>
            </a:endParaRPr>
          </a:p>
          <a:p>
            <a:pPr marL="12700" marR="259715" indent="-127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28930" algn="l"/>
              </a:tabLst>
            </a:pP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DNS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servers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translate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requests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names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into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IP </a:t>
            </a:r>
            <a:r>
              <a:rPr dirty="0" sz="2800" spc="-10">
                <a:latin typeface="Calibri"/>
                <a:cs typeface="Calibri"/>
              </a:rPr>
              <a:t>addresses.</a:t>
            </a:r>
            <a:endParaRPr sz="2800">
              <a:latin typeface="Calibri"/>
              <a:cs typeface="Calibri"/>
            </a:endParaRPr>
          </a:p>
          <a:p>
            <a:pPr marL="328930" indent="-31750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28930" algn="l"/>
              </a:tabLst>
            </a:pPr>
            <a:r>
              <a:rPr dirty="0" sz="2800" b="1">
                <a:latin typeface="Calibri"/>
                <a:cs typeface="Calibri"/>
              </a:rPr>
              <a:t>Domain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name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is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our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website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name.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6888" y="4224477"/>
            <a:ext cx="4006469" cy="168389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48200" y="4011167"/>
            <a:ext cx="4125811" cy="216103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HTML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20"/>
              <a:t> </a:t>
            </a:r>
            <a:r>
              <a:rPr dirty="0"/>
              <a:t>HYPER</a:t>
            </a:r>
            <a:r>
              <a:rPr dirty="0" spc="-50"/>
              <a:t> </a:t>
            </a:r>
            <a:r>
              <a:rPr dirty="0"/>
              <a:t>TEXT</a:t>
            </a:r>
            <a:r>
              <a:rPr dirty="0" spc="-50"/>
              <a:t> </a:t>
            </a:r>
            <a:r>
              <a:rPr dirty="0"/>
              <a:t>MARKUP</a:t>
            </a:r>
            <a:r>
              <a:rPr dirty="0" spc="-15"/>
              <a:t> </a:t>
            </a:r>
            <a:r>
              <a:rPr dirty="0" spc="-10"/>
              <a:t>LANGUAGE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93495" y="866089"/>
            <a:ext cx="7561580" cy="21615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28930" indent="-323850">
              <a:lnSpc>
                <a:spcPct val="100000"/>
              </a:lnSpc>
              <a:spcBef>
                <a:spcPts val="110"/>
              </a:spcBef>
              <a:buSzPct val="94642"/>
              <a:buFont typeface="Wingdings"/>
              <a:buChar char=""/>
              <a:tabLst>
                <a:tab pos="328930" algn="l"/>
              </a:tabLst>
            </a:pP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Web</a:t>
            </a:r>
            <a:r>
              <a:rPr dirty="0" sz="28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document</a:t>
            </a:r>
            <a:r>
              <a:rPr dirty="0" sz="2800" spc="-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written</a:t>
            </a:r>
            <a:r>
              <a:rPr dirty="0" sz="28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in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special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language.</a:t>
            </a:r>
            <a:endParaRPr sz="2800">
              <a:latin typeface="Calibri"/>
              <a:cs typeface="Calibri"/>
            </a:endParaRPr>
          </a:p>
          <a:p>
            <a:pPr marL="328930" indent="-323850">
              <a:lnSpc>
                <a:spcPct val="100000"/>
              </a:lnSpc>
              <a:buSzPct val="94642"/>
              <a:buFont typeface="Wingdings"/>
              <a:buChar char=""/>
              <a:tabLst>
                <a:tab pos="328930" algn="l"/>
              </a:tabLst>
            </a:pPr>
            <a:r>
              <a:rPr dirty="0" sz="2800" b="1">
                <a:latin typeface="Calibri"/>
                <a:cs typeface="Calibri"/>
              </a:rPr>
              <a:t>It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tells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browser</a:t>
            </a:r>
            <a:r>
              <a:rPr dirty="0" sz="2800" spc="-10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that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how</a:t>
            </a:r>
            <a:r>
              <a:rPr dirty="0" sz="2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dirty="0" sz="28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8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dirty="0" sz="28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displayed.</a:t>
            </a:r>
            <a:endParaRPr sz="2800">
              <a:latin typeface="Calibri"/>
              <a:cs typeface="Calibri"/>
            </a:endParaRPr>
          </a:p>
          <a:p>
            <a:pPr marL="12700" marR="5080" indent="-7620">
              <a:lnSpc>
                <a:spcPct val="100000"/>
              </a:lnSpc>
              <a:spcBef>
                <a:spcPts val="5"/>
              </a:spcBef>
              <a:buSzPct val="94642"/>
              <a:buFont typeface="Wingdings"/>
              <a:buChar char=""/>
              <a:tabLst>
                <a:tab pos="328930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It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provide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various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kinds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tags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(commands)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used </a:t>
            </a:r>
            <a:r>
              <a:rPr dirty="0" sz="2800" b="1">
                <a:latin typeface="Calibri"/>
                <a:cs typeface="Calibri"/>
              </a:rPr>
              <a:t>to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define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structure</a:t>
            </a:r>
            <a:r>
              <a:rPr dirty="0" sz="2800" spc="-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8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appearance</a:t>
            </a:r>
            <a:r>
              <a:rPr dirty="0" sz="2800" spc="-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FF0000"/>
                </a:solidFill>
                <a:latin typeface="Calibri"/>
                <a:cs typeface="Calibri"/>
              </a:rPr>
              <a:t>web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page.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7588" y="3543277"/>
            <a:ext cx="5016500" cy="2208695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3985">
              <a:lnSpc>
                <a:spcPct val="100000"/>
              </a:lnSpc>
              <a:spcBef>
                <a:spcPts val="105"/>
              </a:spcBef>
            </a:pPr>
            <a:r>
              <a:rPr dirty="0"/>
              <a:t>XML</a:t>
            </a:r>
            <a:r>
              <a:rPr dirty="0" spc="-60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/>
              <a:t>EXTENSIBLE</a:t>
            </a:r>
            <a:r>
              <a:rPr dirty="0" spc="-90"/>
              <a:t> </a:t>
            </a:r>
            <a:r>
              <a:rPr dirty="0"/>
              <a:t>MARKUP</a:t>
            </a:r>
            <a:r>
              <a:rPr dirty="0" spc="-15"/>
              <a:t> </a:t>
            </a:r>
            <a:r>
              <a:rPr dirty="0" spc="-10"/>
              <a:t>LANGUAGE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93495" y="866089"/>
            <a:ext cx="7350759" cy="34423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1140460" indent="-1270">
              <a:lnSpc>
                <a:spcPct val="100000"/>
              </a:lnSpc>
              <a:spcBef>
                <a:spcPts val="110"/>
              </a:spcBef>
              <a:buSzPct val="96428"/>
              <a:buFont typeface="Wingdings"/>
              <a:buChar char=""/>
              <a:tabLst>
                <a:tab pos="328930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It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is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language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for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defining</a:t>
            </a:r>
            <a:r>
              <a:rPr dirty="0" sz="2800" spc="-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8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structured information.</a:t>
            </a:r>
            <a:endParaRPr sz="2800">
              <a:latin typeface="Calibri"/>
              <a:cs typeface="Calibri"/>
            </a:endParaRPr>
          </a:p>
          <a:p>
            <a:pPr marL="328930" indent="-31750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28930" algn="l"/>
              </a:tabLst>
            </a:pPr>
            <a:r>
              <a:rPr dirty="0" sz="2800" b="1">
                <a:latin typeface="Calibri"/>
                <a:cs typeface="Calibri"/>
              </a:rPr>
              <a:t>We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can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create</a:t>
            </a:r>
            <a:r>
              <a:rPr dirty="0" sz="2800" spc="-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our</a:t>
            </a:r>
            <a:r>
              <a:rPr dirty="0" sz="28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own</a:t>
            </a:r>
            <a:r>
              <a:rPr dirty="0" sz="2800" spc="-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tags.</a:t>
            </a:r>
            <a:endParaRPr sz="2800">
              <a:latin typeface="Calibri"/>
              <a:cs typeface="Calibri"/>
            </a:endParaRPr>
          </a:p>
          <a:p>
            <a:pPr marL="12700" marR="5080" indent="-1270">
              <a:lnSpc>
                <a:spcPct val="100000"/>
              </a:lnSpc>
              <a:buSzPct val="96428"/>
              <a:buFont typeface="Wingdings"/>
              <a:buChar char=""/>
              <a:tabLst>
                <a:tab pos="328930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It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defines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set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rules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for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encoding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documents </a:t>
            </a:r>
            <a:r>
              <a:rPr dirty="0" sz="2800" b="1">
                <a:latin typeface="Calibri"/>
                <a:cs typeface="Calibri"/>
              </a:rPr>
              <a:t>in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format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that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is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both</a:t>
            </a:r>
            <a:r>
              <a:rPr dirty="0" sz="2800" spc="-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human-readable</a:t>
            </a:r>
            <a:r>
              <a:rPr dirty="0" sz="2800" spc="-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machine-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readable.</a:t>
            </a:r>
            <a:endParaRPr sz="2800">
              <a:latin typeface="Calibri"/>
              <a:cs typeface="Calibri"/>
            </a:endParaRPr>
          </a:p>
          <a:p>
            <a:pPr marL="12700" marR="584200" indent="-127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28930" algn="l"/>
              </a:tabLst>
            </a:pP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XML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is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Platform</a:t>
            </a:r>
            <a:r>
              <a:rPr dirty="0" sz="2800" spc="-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Independent</a:t>
            </a:r>
            <a:r>
              <a:rPr dirty="0" sz="2800" spc="-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Language Independent.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78785">
              <a:lnSpc>
                <a:spcPct val="100000"/>
              </a:lnSpc>
              <a:spcBef>
                <a:spcPts val="105"/>
              </a:spcBef>
            </a:pPr>
            <a:r>
              <a:rPr dirty="0"/>
              <a:t>XML</a:t>
            </a:r>
            <a:r>
              <a:rPr dirty="0" spc="-60"/>
              <a:t> </a:t>
            </a:r>
            <a:r>
              <a:rPr dirty="0" sz="2400">
                <a:solidFill>
                  <a:srgbClr val="FF0000"/>
                </a:solidFill>
              </a:rPr>
              <a:t>VS</a:t>
            </a:r>
            <a:r>
              <a:rPr dirty="0" sz="2400" spc="345">
                <a:solidFill>
                  <a:srgbClr val="FF0000"/>
                </a:solidFill>
              </a:rPr>
              <a:t> </a:t>
            </a:r>
            <a:r>
              <a:rPr dirty="0" spc="-20"/>
              <a:t>HTML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800" y="1072896"/>
            <a:ext cx="8382000" cy="47823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814320">
              <a:lnSpc>
                <a:spcPct val="100000"/>
              </a:lnSpc>
              <a:spcBef>
                <a:spcPts val="105"/>
              </a:spcBef>
            </a:pPr>
            <a:r>
              <a:rPr dirty="0"/>
              <a:t>WEB</a:t>
            </a:r>
            <a:r>
              <a:rPr dirty="0" spc="-20"/>
              <a:t> </a:t>
            </a:r>
            <a:r>
              <a:rPr dirty="0" spc="-10"/>
              <a:t>HOSTING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221691" y="866089"/>
            <a:ext cx="7462520" cy="386905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-8890">
              <a:lnSpc>
                <a:spcPct val="100000"/>
              </a:lnSpc>
              <a:spcBef>
                <a:spcPts val="110"/>
              </a:spcBef>
              <a:buSzPct val="96428"/>
              <a:buFont typeface="Wingdings"/>
              <a:buChar char=""/>
              <a:tabLst>
                <a:tab pos="173990" algn="l"/>
              </a:tabLst>
            </a:pP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Web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hosting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place</a:t>
            </a:r>
            <a:r>
              <a:rPr dirty="0" sz="28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where</a:t>
            </a:r>
            <a:r>
              <a:rPr dirty="0" sz="2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all</a:t>
            </a:r>
            <a:r>
              <a:rPr dirty="0" sz="28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files</a:t>
            </a:r>
            <a:r>
              <a:rPr dirty="0" sz="2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8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0000"/>
                </a:solidFill>
                <a:latin typeface="Calibri"/>
                <a:cs typeface="Calibri"/>
              </a:rPr>
              <a:t>your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website</a:t>
            </a:r>
            <a:r>
              <a:rPr dirty="0" sz="2800" spc="-11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Calibri"/>
                <a:cs typeface="Calibri"/>
              </a:rPr>
              <a:t>live.</a:t>
            </a:r>
            <a:endParaRPr sz="2800">
              <a:latin typeface="Calibri"/>
              <a:cs typeface="Calibri"/>
            </a:endParaRPr>
          </a:p>
          <a:p>
            <a:pPr marL="12700" marR="83820" indent="-889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173355" algn="l"/>
              </a:tabLst>
            </a:pP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It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like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home</a:t>
            </a:r>
            <a:r>
              <a:rPr dirty="0" sz="2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our</a:t>
            </a:r>
            <a:r>
              <a:rPr dirty="0" sz="2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website</a:t>
            </a:r>
            <a:r>
              <a:rPr dirty="0" sz="2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where</a:t>
            </a:r>
            <a:r>
              <a:rPr dirty="0" sz="2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dirty="0" sz="2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Calibri"/>
                <a:cs typeface="Calibri"/>
              </a:rPr>
              <a:t>actually lives.</a:t>
            </a:r>
            <a:endParaRPr sz="2800">
              <a:latin typeface="Calibri"/>
              <a:cs typeface="Calibri"/>
            </a:endParaRPr>
          </a:p>
          <a:p>
            <a:pPr marL="173355" indent="-169545">
              <a:lnSpc>
                <a:spcPct val="100000"/>
              </a:lnSpc>
              <a:buSzPct val="96428"/>
              <a:buFont typeface="Wingdings"/>
              <a:buChar char=""/>
              <a:tabLst>
                <a:tab pos="173355" algn="l"/>
              </a:tabLst>
            </a:pPr>
            <a:r>
              <a:rPr dirty="0" sz="2800">
                <a:latin typeface="Calibri"/>
                <a:cs typeface="Calibri"/>
              </a:rPr>
              <a:t>Four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types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web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hosting:</a:t>
            </a:r>
            <a:endParaRPr sz="2800">
              <a:latin typeface="Calibri"/>
              <a:cs typeface="Calibri"/>
            </a:endParaRPr>
          </a:p>
          <a:p>
            <a:pPr marL="756285" indent="-74358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56285" algn="l"/>
              </a:tabLst>
            </a:pP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FREE</a:t>
            </a:r>
            <a:r>
              <a:rPr dirty="0" sz="2800" spc="-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AF50"/>
                </a:solidFill>
                <a:latin typeface="Calibri"/>
                <a:cs typeface="Calibri"/>
              </a:rPr>
              <a:t>HOSTING</a:t>
            </a:r>
            <a:endParaRPr sz="2800">
              <a:latin typeface="Calibri"/>
              <a:cs typeface="Calibri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VIRTUAL</a:t>
            </a:r>
            <a:r>
              <a:rPr dirty="0" sz="28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dirty="0" sz="2800" spc="-3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SHARED</a:t>
            </a:r>
            <a:r>
              <a:rPr dirty="0" sz="28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AF50"/>
                </a:solidFill>
                <a:latin typeface="Calibri"/>
                <a:cs typeface="Calibri"/>
              </a:rPr>
              <a:t>HOSTING</a:t>
            </a:r>
            <a:endParaRPr sz="2800">
              <a:latin typeface="Calibri"/>
              <a:cs typeface="Calibri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dirty="0" sz="2800" spc="-25">
                <a:solidFill>
                  <a:srgbClr val="00AF50"/>
                </a:solidFill>
                <a:latin typeface="Calibri"/>
                <a:cs typeface="Calibri"/>
              </a:rPr>
              <a:t>DEDICATED</a:t>
            </a:r>
            <a:r>
              <a:rPr dirty="0" sz="2800" spc="-8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AF50"/>
                </a:solidFill>
                <a:latin typeface="Calibri"/>
                <a:cs typeface="Calibri"/>
              </a:rPr>
              <a:t>HOSTING</a:t>
            </a:r>
            <a:endParaRPr sz="2800">
              <a:latin typeface="Calibri"/>
              <a:cs typeface="Calibri"/>
            </a:endParaRPr>
          </a:p>
          <a:p>
            <a:pPr marL="756285" indent="-743585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dirty="0" sz="2800" spc="-25">
                <a:solidFill>
                  <a:srgbClr val="00AF50"/>
                </a:solidFill>
                <a:latin typeface="Calibri"/>
                <a:cs typeface="Calibri"/>
              </a:rPr>
              <a:t>CO-</a:t>
            </a:r>
            <a:r>
              <a:rPr dirty="0" sz="2800" spc="-30">
                <a:solidFill>
                  <a:srgbClr val="00AF50"/>
                </a:solidFill>
                <a:latin typeface="Calibri"/>
                <a:cs typeface="Calibri"/>
              </a:rPr>
              <a:t>LOCATION</a:t>
            </a:r>
            <a:r>
              <a:rPr dirty="0" sz="2800" spc="-8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AF50"/>
                </a:solidFill>
                <a:latin typeface="Calibri"/>
                <a:cs typeface="Calibri"/>
              </a:rPr>
              <a:t>HOSTING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85232" y="2999232"/>
            <a:ext cx="3858767" cy="259080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41935" rIns="0" bIns="0" rtlCol="0" vert="horz">
            <a:spAutoFit/>
          </a:bodyPr>
          <a:lstStyle/>
          <a:p>
            <a:pPr algn="ctr" marR="77470">
              <a:lnSpc>
                <a:spcPct val="100000"/>
              </a:lnSpc>
              <a:spcBef>
                <a:spcPts val="1905"/>
              </a:spcBef>
              <a:tabLst>
                <a:tab pos="1253490" algn="l"/>
              </a:tabLst>
            </a:pPr>
            <a:r>
              <a:rPr dirty="0" sz="6000" spc="170" b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6000" b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dirty="0" sz="6000" spc="560" b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dirty="0" sz="6000" spc="495" b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dirty="0" sz="6000" spc="545" b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dirty="0" sz="6000" spc="550" b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dirty="0" sz="6000" spc="409" b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dirty="0" sz="6000" spc="495" b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dirty="0" sz="6000" spc="565" b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6000" spc="-35" b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endParaRPr sz="6000">
              <a:latin typeface="Calibri"/>
              <a:cs typeface="Calibri"/>
            </a:endParaRPr>
          </a:p>
          <a:p>
            <a:pPr algn="ctr" marL="12700" marR="5080">
              <a:lnSpc>
                <a:spcPct val="120100"/>
              </a:lnSpc>
              <a:spcBef>
                <a:spcPts val="180"/>
              </a:spcBef>
            </a:pPr>
            <a:r>
              <a:rPr dirty="0" sz="3200">
                <a:solidFill>
                  <a:srgbClr val="FF0000"/>
                </a:solidFill>
              </a:rPr>
              <a:t>QUESTION</a:t>
            </a:r>
            <a:r>
              <a:rPr dirty="0" sz="3200" spc="-114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BANK</a:t>
            </a:r>
            <a:r>
              <a:rPr dirty="0" sz="3200" spc="-125">
                <a:solidFill>
                  <a:srgbClr val="FF0000"/>
                </a:solidFill>
              </a:rPr>
              <a:t> </a:t>
            </a: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3200" spc="-1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dirty="0" sz="3200" spc="-10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000000"/>
                </a:solidFill>
                <a:latin typeface="Calibri"/>
                <a:cs typeface="Calibri"/>
              </a:rPr>
              <a:t>NETWORKS </a:t>
            </a: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JOIN</a:t>
            </a:r>
            <a:r>
              <a:rPr dirty="0" sz="3200" spc="-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 spc="-9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000000"/>
                </a:solidFill>
                <a:latin typeface="Calibri"/>
                <a:cs typeface="Calibri"/>
              </a:rPr>
              <a:t>TELEGRAM</a:t>
            </a:r>
            <a:r>
              <a:rPr dirty="0" sz="3200" spc="-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56232" y="2855976"/>
            <a:ext cx="1530095" cy="150266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539997" y="3316935"/>
            <a:ext cx="3493135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PSB</a:t>
            </a:r>
            <a:r>
              <a:rPr dirty="0" u="sng" sz="3200" spc="-3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sng" sz="32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TERM-</a:t>
            </a:r>
            <a:r>
              <a:rPr dirty="0" u="sng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2</a:t>
            </a:r>
            <a:r>
              <a:rPr dirty="0" u="sng" sz="32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sng" sz="32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CBSE</a:t>
            </a:r>
            <a:r>
              <a:rPr dirty="0" u="sng" sz="3200" spc="-1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sng" sz="3200" spc="-3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CS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71488" y="4002023"/>
            <a:ext cx="2225040" cy="199948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446" y="177190"/>
            <a:ext cx="6062980" cy="13360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21125" algn="l"/>
              </a:tabLst>
            </a:pPr>
            <a:r>
              <a:rPr dirty="0" sz="8600" spc="540">
                <a:solidFill>
                  <a:srgbClr val="30859C"/>
                </a:solidFill>
              </a:rPr>
              <a:t>T</a:t>
            </a:r>
            <a:r>
              <a:rPr dirty="0" sz="8600" spc="550">
                <a:solidFill>
                  <a:srgbClr val="30859C"/>
                </a:solidFill>
              </a:rPr>
              <a:t>HA</a:t>
            </a:r>
            <a:r>
              <a:rPr dirty="0" sz="8600" spc="555">
                <a:solidFill>
                  <a:srgbClr val="30859C"/>
                </a:solidFill>
              </a:rPr>
              <a:t>N</a:t>
            </a:r>
            <a:r>
              <a:rPr dirty="0" sz="8600" spc="-40">
                <a:solidFill>
                  <a:srgbClr val="30859C"/>
                </a:solidFill>
              </a:rPr>
              <a:t>K</a:t>
            </a:r>
            <a:r>
              <a:rPr dirty="0" sz="8600">
                <a:solidFill>
                  <a:srgbClr val="30859C"/>
                </a:solidFill>
              </a:rPr>
              <a:t>	</a:t>
            </a:r>
            <a:r>
              <a:rPr dirty="0" sz="8600" spc="229">
                <a:solidFill>
                  <a:srgbClr val="30859C"/>
                </a:solidFill>
              </a:rPr>
              <a:t>Y</a:t>
            </a:r>
            <a:r>
              <a:rPr dirty="0" sz="8600" spc="545">
                <a:solidFill>
                  <a:srgbClr val="30859C"/>
                </a:solidFill>
              </a:rPr>
              <a:t>O</a:t>
            </a:r>
            <a:r>
              <a:rPr dirty="0" sz="8600" spc="-45">
                <a:solidFill>
                  <a:srgbClr val="30859C"/>
                </a:solidFill>
              </a:rPr>
              <a:t>U</a:t>
            </a:r>
            <a:endParaRPr sz="8600"/>
          </a:p>
        </p:txBody>
      </p:sp>
      <p:sp>
        <p:nvSpPr>
          <p:cNvPr id="3" name="object 3" descr=""/>
          <p:cNvSpPr txBox="1"/>
          <p:nvPr/>
        </p:nvSpPr>
        <p:spPr>
          <a:xfrm>
            <a:off x="1469897" y="1686890"/>
            <a:ext cx="3765550" cy="911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00" spc="525" b="1">
                <a:solidFill>
                  <a:srgbClr val="30859C"/>
                </a:solidFill>
                <a:latin typeface="Calibri"/>
                <a:cs typeface="Calibri"/>
              </a:rPr>
              <a:t>S</a:t>
            </a:r>
            <a:r>
              <a:rPr dirty="0" sz="5800" spc="585" b="1">
                <a:solidFill>
                  <a:srgbClr val="30859C"/>
                </a:solidFill>
                <a:latin typeface="Calibri"/>
                <a:cs typeface="Calibri"/>
              </a:rPr>
              <a:t>T</a:t>
            </a:r>
            <a:r>
              <a:rPr dirty="0" sz="5800" spc="580" b="1">
                <a:solidFill>
                  <a:srgbClr val="30859C"/>
                </a:solidFill>
                <a:latin typeface="Calibri"/>
                <a:cs typeface="Calibri"/>
              </a:rPr>
              <a:t>U</a:t>
            </a:r>
            <a:r>
              <a:rPr dirty="0" sz="5800" spc="590" b="1">
                <a:solidFill>
                  <a:srgbClr val="30859C"/>
                </a:solidFill>
                <a:latin typeface="Calibri"/>
                <a:cs typeface="Calibri"/>
              </a:rPr>
              <a:t>D</a:t>
            </a:r>
            <a:r>
              <a:rPr dirty="0" sz="5800" spc="580" b="1">
                <a:solidFill>
                  <a:srgbClr val="30859C"/>
                </a:solidFill>
                <a:latin typeface="Calibri"/>
                <a:cs typeface="Calibri"/>
              </a:rPr>
              <a:t>E</a:t>
            </a:r>
            <a:r>
              <a:rPr dirty="0" sz="5800" spc="570" b="1">
                <a:solidFill>
                  <a:srgbClr val="30859C"/>
                </a:solidFill>
                <a:latin typeface="Calibri"/>
                <a:cs typeface="Calibri"/>
              </a:rPr>
              <a:t>N</a:t>
            </a:r>
            <a:r>
              <a:rPr dirty="0" sz="5800" spc="560" b="1">
                <a:solidFill>
                  <a:srgbClr val="30859C"/>
                </a:solidFill>
                <a:latin typeface="Calibri"/>
                <a:cs typeface="Calibri"/>
              </a:rPr>
              <a:t>T</a:t>
            </a:r>
            <a:r>
              <a:rPr dirty="0" sz="5800" spc="-10" b="1">
                <a:solidFill>
                  <a:srgbClr val="30859C"/>
                </a:solidFill>
                <a:latin typeface="Calibri"/>
                <a:cs typeface="Calibri"/>
              </a:rPr>
              <a:t>S</a:t>
            </a:r>
            <a:endParaRPr sz="5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422" y="3353090"/>
            <a:ext cx="1426999" cy="20946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607058" y="3188193"/>
            <a:ext cx="3572510" cy="222186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dirty="0" sz="20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QUERIES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dirty="0" sz="2000">
                <a:latin typeface="Calibri"/>
                <a:cs typeface="Calibri"/>
              </a:rPr>
              <a:t>ASK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TELEGRAM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GROUP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dirty="0" sz="2000" spc="-10" b="1">
                <a:solidFill>
                  <a:srgbClr val="00AFEF"/>
                </a:solidFill>
                <a:latin typeface="Calibri"/>
                <a:cs typeface="Calibri"/>
              </a:rPr>
              <a:t>(@cbsecspsb)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dirty="0" sz="2000" spc="-25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dirty="0" sz="2000" spc="-25">
                <a:latin typeface="Calibri"/>
                <a:cs typeface="Calibri"/>
              </a:rPr>
              <a:t>DIRECTLY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CONTACT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ME</a:t>
            </a:r>
            <a:endParaRPr sz="20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480"/>
              </a:spcBef>
            </a:pPr>
            <a:r>
              <a:rPr dirty="0" sz="2000" spc="-10" b="1">
                <a:solidFill>
                  <a:srgbClr val="00AFEF"/>
                </a:solidFill>
                <a:latin typeface="Calibri"/>
                <a:cs typeface="Calibri"/>
              </a:rPr>
              <a:t>9787640719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17" y="6504631"/>
            <a:ext cx="2847443" cy="26741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2248" y="6504631"/>
            <a:ext cx="180763" cy="25786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7217" y="4072128"/>
            <a:ext cx="1862510" cy="221757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4335" y="199136"/>
            <a:ext cx="2136913" cy="204114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8023" y="2356104"/>
            <a:ext cx="2691383" cy="152967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24078" y="6458965"/>
            <a:ext cx="1568450" cy="382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65"/>
              </a:lnSpc>
            </a:pPr>
            <a:r>
              <a:rPr dirty="0" sz="2800" b="1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dirty="0" sz="2800" spc="-4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52525"/>
                </a:solidFill>
                <a:latin typeface="Calibri"/>
                <a:cs typeface="Calibri"/>
              </a:rPr>
              <a:t>U</a:t>
            </a:r>
            <a:r>
              <a:rPr dirty="0" sz="2800" spc="-5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dirty="0" sz="2800" spc="-3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dirty="0" sz="2800" spc="-6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dirty="0" sz="2800" spc="-4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50" b="1">
                <a:solidFill>
                  <a:srgbClr val="252525"/>
                </a:solidFill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4795">
              <a:lnSpc>
                <a:spcPts val="2765"/>
              </a:lnSpc>
            </a:pPr>
            <a:r>
              <a:rPr dirty="0"/>
              <a:t>B</a:t>
            </a:r>
            <a:r>
              <a:rPr dirty="0" spc="-70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/>
              <a:t>B</a:t>
            </a:r>
            <a:r>
              <a:rPr dirty="0" spc="-40"/>
              <a:t> </a:t>
            </a:r>
            <a:r>
              <a:rPr dirty="0" spc="-50"/>
              <a:t>U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506470" y="6458965"/>
            <a:ext cx="215265" cy="382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65"/>
              </a:lnSpc>
            </a:pPr>
            <a:r>
              <a:rPr dirty="0" sz="2800" spc="-50" b="1">
                <a:solidFill>
                  <a:srgbClr val="252525"/>
                </a:solidFill>
                <a:latin typeface="Calibri"/>
                <a:cs typeface="Calibri"/>
              </a:rPr>
              <a:t>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558410" y="6458965"/>
            <a:ext cx="1870075" cy="382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65"/>
              </a:lnSpc>
              <a:tabLst>
                <a:tab pos="1605915" algn="l"/>
              </a:tabLst>
            </a:pPr>
            <a:r>
              <a:rPr dirty="0" sz="2800" spc="235" b="1">
                <a:solidFill>
                  <a:srgbClr val="252525"/>
                </a:solidFill>
                <a:latin typeface="Calibri"/>
                <a:cs typeface="Calibri"/>
              </a:rPr>
              <a:t>PYTHON</a:t>
            </a:r>
            <a:r>
              <a:rPr dirty="0" sz="2800" b="1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dirty="0" sz="2800" spc="-50" b="1">
                <a:solidFill>
                  <a:srgbClr val="252525"/>
                </a:solidFill>
                <a:latin typeface="Calibri"/>
                <a:cs typeface="Calibri"/>
              </a:rPr>
              <a:t>&amp;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559739" y="6458965"/>
            <a:ext cx="667385" cy="382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65"/>
              </a:lnSpc>
            </a:pPr>
            <a:r>
              <a:rPr dirty="0" sz="2800" spc="170" b="1">
                <a:solidFill>
                  <a:srgbClr val="252525"/>
                </a:solidFill>
                <a:latin typeface="Calibri"/>
                <a:cs typeface="Calibri"/>
              </a:rPr>
              <a:t>SQL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354637" y="6458965"/>
            <a:ext cx="1329690" cy="382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65"/>
              </a:lnSpc>
            </a:pPr>
            <a:r>
              <a:rPr dirty="0" sz="2800" spc="240" b="1">
                <a:solidFill>
                  <a:srgbClr val="252525"/>
                </a:solidFill>
                <a:latin typeface="Calibri"/>
                <a:cs typeface="Calibri"/>
              </a:rPr>
              <a:t>EXPERT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7239" y="111074"/>
            <a:ext cx="679005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0000"/>
                </a:solidFill>
              </a:rPr>
              <a:t>Data</a:t>
            </a:r>
            <a:r>
              <a:rPr dirty="0" sz="3600" spc="-14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Communication</a:t>
            </a:r>
            <a:r>
              <a:rPr dirty="0" sz="3600" spc="-150">
                <a:solidFill>
                  <a:srgbClr val="000000"/>
                </a:solidFill>
              </a:rPr>
              <a:t> </a:t>
            </a:r>
            <a:r>
              <a:rPr dirty="0" sz="3600" spc="-10">
                <a:solidFill>
                  <a:srgbClr val="000000"/>
                </a:solidFill>
              </a:rPr>
              <a:t>Terminologies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78739" y="955533"/>
            <a:ext cx="8918575" cy="460057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solidFill>
                  <a:srgbClr val="00AF50"/>
                </a:solidFill>
                <a:latin typeface="Calibri"/>
                <a:cs typeface="Calibri"/>
              </a:rPr>
              <a:t>Channel/Medium:</a:t>
            </a:r>
            <a:r>
              <a:rPr dirty="0" sz="2000" spc="-5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channel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separate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path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through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signals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flow.</a:t>
            </a:r>
            <a:endParaRPr sz="20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solidFill>
                  <a:srgbClr val="00AF50"/>
                </a:solidFill>
                <a:latin typeface="Calibri"/>
                <a:cs typeface="Calibri"/>
              </a:rPr>
              <a:t>Bandwidth:</a:t>
            </a:r>
            <a:r>
              <a:rPr dirty="0" sz="2000" spc="-7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Bandwidth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refers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amount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25">
                <a:latin typeface="Calibri"/>
                <a:cs typeface="Calibri"/>
              </a:rPr>
              <a:t> be</a:t>
            </a:r>
            <a:r>
              <a:rPr dirty="0" sz="2000" spc="5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transmitted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over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given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amount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time,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usually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expressed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bits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per </a:t>
            </a:r>
            <a:r>
              <a:rPr dirty="0" sz="2000">
                <a:latin typeface="Calibri"/>
                <a:cs typeface="Calibri"/>
              </a:rPr>
              <a:t>second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bps.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solidFill>
                  <a:srgbClr val="00AF50"/>
                </a:solidFill>
                <a:latin typeface="Calibri"/>
                <a:cs typeface="Calibri"/>
              </a:rPr>
              <a:t>Data</a:t>
            </a:r>
            <a:r>
              <a:rPr dirty="0" sz="2000" spc="-6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AF50"/>
                </a:solidFill>
                <a:latin typeface="Calibri"/>
                <a:cs typeface="Calibri"/>
              </a:rPr>
              <a:t>Transfer</a:t>
            </a:r>
            <a:r>
              <a:rPr dirty="0" sz="2000" spc="-7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AF50"/>
                </a:solidFill>
                <a:latin typeface="Calibri"/>
                <a:cs typeface="Calibri"/>
              </a:rPr>
              <a:t>Rate:</a:t>
            </a:r>
            <a:r>
              <a:rPr dirty="0" sz="2000" spc="-8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transfer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rate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computer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network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connection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normally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measured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units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bits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second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(bps).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Larger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units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AF50"/>
                </a:solidFill>
                <a:latin typeface="Calibri"/>
                <a:cs typeface="Calibri"/>
              </a:rPr>
              <a:t>Kbps,</a:t>
            </a:r>
            <a:r>
              <a:rPr dirty="0" sz="2000" spc="-4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AF50"/>
                </a:solidFill>
                <a:latin typeface="Calibri"/>
                <a:cs typeface="Calibri"/>
              </a:rPr>
              <a:t>Mbps</a:t>
            </a:r>
            <a:r>
              <a:rPr dirty="0" sz="2000" spc="-7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dirty="0" sz="2000" spc="-5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AF50"/>
                </a:solidFill>
                <a:latin typeface="Calibri"/>
                <a:cs typeface="Calibri"/>
              </a:rPr>
              <a:t>Gbps,</a:t>
            </a:r>
            <a:r>
              <a:rPr dirty="0" sz="2000" spc="-4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AF50"/>
                </a:solidFill>
                <a:latin typeface="Calibri"/>
                <a:cs typeface="Calibri"/>
              </a:rPr>
              <a:t>KBps,</a:t>
            </a:r>
            <a:r>
              <a:rPr dirty="0" sz="2000" spc="-4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AF50"/>
                </a:solidFill>
                <a:latin typeface="Calibri"/>
                <a:cs typeface="Calibri"/>
              </a:rPr>
              <a:t>MBps,GBps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bps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means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bit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second.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Bps</a:t>
            </a:r>
            <a:r>
              <a:rPr dirty="0" sz="20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means</a:t>
            </a:r>
            <a:r>
              <a:rPr dirty="0" sz="20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Byte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second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kilobit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second (Kbps)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1000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bits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second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(bps)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megabit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second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(Mbps)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1000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Kbps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10002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bps.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gigabit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second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(Gbps)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1000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Mbps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Terabit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second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(Tbps)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1000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Gbps.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197" rIns="0" bIns="0" rtlCol="0" vert="horz">
            <a:spAutoFit/>
          </a:bodyPr>
          <a:lstStyle/>
          <a:p>
            <a:pPr marL="871855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30859C"/>
                </a:solidFill>
              </a:rPr>
              <a:t>TRANSMISSION</a:t>
            </a:r>
            <a:r>
              <a:rPr dirty="0" sz="3600" spc="-105">
                <a:solidFill>
                  <a:srgbClr val="30859C"/>
                </a:solidFill>
              </a:rPr>
              <a:t> </a:t>
            </a:r>
            <a:r>
              <a:rPr dirty="0" sz="3600" spc="-10">
                <a:solidFill>
                  <a:srgbClr val="30859C"/>
                </a:solidFill>
              </a:rPr>
              <a:t>CHANNEL/MEDIUM</a:t>
            </a:r>
            <a:endParaRPr sz="3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136" y="2473709"/>
            <a:ext cx="7197067" cy="343995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8739" y="944117"/>
            <a:ext cx="863663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AF50"/>
                </a:solidFill>
                <a:latin typeface="Calibri"/>
                <a:cs typeface="Calibri"/>
              </a:rPr>
              <a:t>Channel/Medium: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channel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separate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path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through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signals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flow.</a:t>
            </a:r>
            <a:endParaRPr sz="2400">
              <a:latin typeface="Calibri"/>
              <a:cs typeface="Calibri"/>
            </a:endParaRPr>
          </a:p>
          <a:p>
            <a:pPr marL="12700" marR="5080" indent="9144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channel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certain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capacity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transmitting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information, </a:t>
            </a:r>
            <a:r>
              <a:rPr dirty="0" sz="2400">
                <a:latin typeface="Calibri"/>
                <a:cs typeface="Calibri"/>
              </a:rPr>
              <a:t>often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measured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bandwidth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Hz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rate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bits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second.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197" rIns="0" bIns="0" rtlCol="0" vert="horz">
            <a:spAutoFit/>
          </a:bodyPr>
          <a:lstStyle/>
          <a:p>
            <a:pPr marL="63690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0859C"/>
                </a:solidFill>
              </a:rPr>
              <a:t>GUIDED</a:t>
            </a:r>
            <a:r>
              <a:rPr dirty="0" sz="3600" spc="-95">
                <a:solidFill>
                  <a:srgbClr val="30859C"/>
                </a:solidFill>
              </a:rPr>
              <a:t> </a:t>
            </a:r>
            <a:r>
              <a:rPr dirty="0" sz="3600">
                <a:solidFill>
                  <a:srgbClr val="30859C"/>
                </a:solidFill>
              </a:rPr>
              <a:t>MEDIA</a:t>
            </a:r>
            <a:r>
              <a:rPr dirty="0" sz="3600" spc="-75">
                <a:solidFill>
                  <a:srgbClr val="30859C"/>
                </a:solidFill>
              </a:rPr>
              <a:t> </a:t>
            </a:r>
            <a:r>
              <a:rPr dirty="0" sz="3600">
                <a:solidFill>
                  <a:srgbClr val="30859C"/>
                </a:solidFill>
              </a:rPr>
              <a:t>(WIRED</a:t>
            </a:r>
            <a:r>
              <a:rPr dirty="0" sz="3600" spc="-75">
                <a:solidFill>
                  <a:srgbClr val="30859C"/>
                </a:solidFill>
              </a:rPr>
              <a:t> </a:t>
            </a:r>
            <a:r>
              <a:rPr dirty="0" sz="3600" spc="-10">
                <a:solidFill>
                  <a:srgbClr val="30859C"/>
                </a:solidFill>
              </a:rPr>
              <a:t>CONNECTION)</a:t>
            </a:r>
            <a:endParaRPr sz="3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06" y="6469413"/>
            <a:ext cx="2092395" cy="1701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682" y="6469413"/>
            <a:ext cx="132750" cy="1701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230879" y="6327652"/>
            <a:ext cx="5445125" cy="510540"/>
            <a:chOff x="3230879" y="6327652"/>
            <a:chExt cx="5445125" cy="5105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918" y="6582821"/>
              <a:ext cx="75608" cy="850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9" y="6327652"/>
              <a:ext cx="3771646" cy="51033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6327652"/>
              <a:ext cx="1979422" cy="510336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774" y="999744"/>
            <a:ext cx="8891016" cy="492861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16102" y="6435572"/>
            <a:ext cx="11499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z="1800" spc="1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800" spc="1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800" spc="1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5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</a:t>
            </a:r>
            <a:r>
              <a:rPr dirty="0" sz="1800" spc="17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B</a:t>
            </a:r>
            <a:r>
              <a:rPr dirty="0" sz="1800" spc="175">
                <a:solidFill>
                  <a:srgbClr val="006FC0"/>
                </a:solidFill>
              </a:rPr>
              <a:t> </a:t>
            </a:r>
            <a:r>
              <a:rPr dirty="0" sz="1800" spc="-50">
                <a:solidFill>
                  <a:srgbClr val="006FC0"/>
                </a:solidFill>
              </a:rPr>
              <a:t>U</a:t>
            </a:r>
            <a:endParaRPr sz="1800"/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pc="-50"/>
              <a:t>P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253485" y="6435572"/>
            <a:ext cx="12934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9787640719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30059" y="6435572"/>
            <a:ext cx="5143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800" spc="1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20894" y="6435572"/>
            <a:ext cx="4203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800" spc="1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20625" y="6435572"/>
            <a:ext cx="3321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1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2025-10-17T07:50:58Z</dcterms:created>
  <dcterms:modified xsi:type="dcterms:W3CDTF">2025-10-17T07:50:58Z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2025-10-17T00:00:00Z</vt:filetime>
  </property>
  <property fmtid="{D5CDD505-2E9C-101B-9397-08002B2CF9AE}" pid="5" name="Producer">
    <vt:lpwstr>www.ilovepdf.com</vt:lpwstr>
  </property>
</Properties>
</file>